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85" r:id="rId2"/>
    <p:sldId id="288" r:id="rId3"/>
    <p:sldId id="262" r:id="rId4"/>
    <p:sldId id="264" r:id="rId5"/>
    <p:sldId id="290" r:id="rId6"/>
    <p:sldId id="287" r:id="rId7"/>
    <p:sldId id="286" r:id="rId8"/>
    <p:sldId id="289" r:id="rId9"/>
    <p:sldId id="293" r:id="rId10"/>
    <p:sldId id="291" r:id="rId11"/>
    <p:sldId id="296" r:id="rId12"/>
    <p:sldId id="295" r:id="rId13"/>
    <p:sldId id="297" r:id="rId14"/>
    <p:sldId id="29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0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81B13-C615-4B1B-AC2B-31CDE828BE19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7C6DF-DE96-42A3-9EB3-D17501498F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703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D177A-741B-4FCE-ABB6-95E079F8E5C5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F467C-B093-4F34-8AB1-5189FCA43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44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77054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50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77054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50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F467C-B093-4F34-8AB1-5189FCA4327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503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618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1099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520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343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44450"/>
            <a:ext cx="7200900" cy="765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051050" y="1341438"/>
            <a:ext cx="6842125" cy="489585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CDF66-BF13-4688-89FF-9F4BBEBE3CD1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509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23850" y="233363"/>
            <a:ext cx="8362950" cy="5892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057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63" y="274638"/>
            <a:ext cx="704373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792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86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259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083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2130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2876724" y="664617"/>
            <a:ext cx="6159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М</a:t>
            </a:r>
            <a:r>
              <a:rPr lang="ru-RU" sz="3600" b="1" dirty="0" smtClean="0">
                <a:solidFill>
                  <a:schemeClr val="bg1"/>
                </a:solidFill>
              </a:rPr>
              <a:t>олочная </a:t>
            </a:r>
            <a:r>
              <a:rPr lang="ru-RU" sz="4000" b="1" dirty="0" smtClean="0">
                <a:solidFill>
                  <a:srgbClr val="FF0000"/>
                </a:solidFill>
              </a:rPr>
              <a:t>Б</a:t>
            </a:r>
            <a:r>
              <a:rPr lang="ru-RU" sz="3600" b="1" dirty="0" smtClean="0">
                <a:solidFill>
                  <a:schemeClr val="bg1"/>
                </a:solidFill>
              </a:rPr>
              <a:t>изнес </a:t>
            </a:r>
            <a:r>
              <a:rPr lang="ru-RU" sz="4000" b="1" dirty="0" smtClean="0">
                <a:solidFill>
                  <a:srgbClr val="FF0000"/>
                </a:solidFill>
              </a:rPr>
              <a:t>А</a:t>
            </a:r>
            <a:r>
              <a:rPr lang="ru-RU" sz="3600" b="1" dirty="0" smtClean="0">
                <a:solidFill>
                  <a:schemeClr val="bg1"/>
                </a:solidFill>
              </a:rPr>
              <a:t>кадемия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240" y="1896915"/>
            <a:ext cx="2824770" cy="209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176424" y="4437112"/>
            <a:ext cx="84280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u="none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Технологический аудит молочной фермы</a:t>
            </a:r>
            <a:endParaRPr lang="ru-RU" sz="4400" u="none" dirty="0">
              <a:solidFill>
                <a:schemeClr val="bg1"/>
              </a:solidFill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80" y="1896915"/>
            <a:ext cx="316622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310" y="1896916"/>
            <a:ext cx="3168786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178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2876724" y="664617"/>
            <a:ext cx="6159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М</a:t>
            </a:r>
            <a:r>
              <a:rPr lang="ru-RU" sz="3600" b="1" dirty="0" smtClean="0">
                <a:solidFill>
                  <a:schemeClr val="bg1"/>
                </a:solidFill>
              </a:rPr>
              <a:t>олочная </a:t>
            </a:r>
            <a:r>
              <a:rPr lang="ru-RU" sz="4000" b="1" dirty="0" smtClean="0">
                <a:solidFill>
                  <a:srgbClr val="FF0000"/>
                </a:solidFill>
              </a:rPr>
              <a:t>Б</a:t>
            </a:r>
            <a:r>
              <a:rPr lang="ru-RU" sz="3600" b="1" dirty="0" smtClean="0">
                <a:solidFill>
                  <a:schemeClr val="bg1"/>
                </a:solidFill>
              </a:rPr>
              <a:t>изнес </a:t>
            </a:r>
            <a:r>
              <a:rPr lang="ru-RU" sz="4000" b="1" dirty="0" smtClean="0">
                <a:solidFill>
                  <a:srgbClr val="FF0000"/>
                </a:solidFill>
              </a:rPr>
              <a:t>А</a:t>
            </a:r>
            <a:r>
              <a:rPr lang="ru-RU" sz="3600" b="1" dirty="0" smtClean="0">
                <a:solidFill>
                  <a:schemeClr val="bg1"/>
                </a:solidFill>
              </a:rPr>
              <a:t>кадемия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240" y="1896915"/>
            <a:ext cx="2824770" cy="209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80" y="1896915"/>
            <a:ext cx="316622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310" y="1896916"/>
            <a:ext cx="3168786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569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" y="116631"/>
            <a:ext cx="1272682" cy="129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639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709C-E965-4799-8A80-AB5E6D1415F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B86A1-2FBA-46ED-9867-2AE4D82FB6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99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directormba@mail.ru" TargetMode="External"/><Relationship Id="rId2" Type="http://schemas.openxmlformats.org/officeDocument/2006/relationships/hyperlink" Target="http://www.milkacademy.ru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1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>Управление воспроизводством на молочной ферме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467544" y="1628800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/>
              <a:t>Целевая аудитория: </a:t>
            </a:r>
            <a:r>
              <a:rPr lang="ru-RU" dirty="0"/>
              <a:t>ветеринарные специалисты                 </a:t>
            </a:r>
          </a:p>
          <a:p>
            <a:pPr fontAlgn="base"/>
            <a:r>
              <a:rPr lang="ru-RU" dirty="0"/>
              <a:t> </a:t>
            </a:r>
          </a:p>
          <a:p>
            <a:pPr fontAlgn="base"/>
            <a:r>
              <a:rPr lang="ru-RU" dirty="0"/>
              <a:t> </a:t>
            </a:r>
          </a:p>
        </p:txBody>
      </p:sp>
      <p:sp>
        <p:nvSpPr>
          <p:cNvPr id="4" name="Rectangle 3"/>
          <p:cNvSpPr/>
          <p:nvPr/>
        </p:nvSpPr>
        <p:spPr>
          <a:xfrm>
            <a:off x="467544" y="2708920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Содержание: </a:t>
            </a:r>
            <a:r>
              <a:rPr lang="ru-RU" dirty="0"/>
              <a:t>тренинг позволит определить факторы, которые влияют на ухудшение ситуации с воспроизводством, а также методы, как по  предотвращению яловости, так и улучшению показателей. В рамках программы проходит практическая работа с УЗИ, разбираются вопросы управления и организации в воспроизводстве (ИО, выявление в охоте), рассматриваются экономика воспроизводства и новые подходы, которые применяются на рынке производителей молока.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5592" y="6237312"/>
            <a:ext cx="2239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Длительность: 3 дня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509120"/>
            <a:ext cx="3048000" cy="191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G:\ФОТО работа\фото ферма\начало июля 2013\2013-07-09-14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18" y="2032038"/>
            <a:ext cx="3047225" cy="194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28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7139135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/>
              <a:t>Управление качеством молока на молочной ферме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539552" y="1556792"/>
            <a:ext cx="5184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/>
              <a:t>Целевая аудитория: </a:t>
            </a:r>
            <a:r>
              <a:rPr lang="ru-RU" dirty="0"/>
              <a:t>специалисты разного уровня хозяйств, отвечающие за качество молока в хозяйстве. 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038" y="3910846"/>
            <a:ext cx="2268537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7350" y="2593975"/>
            <a:ext cx="61926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Содержание: </a:t>
            </a:r>
            <a:r>
              <a:rPr lang="ru-RU" dirty="0"/>
              <a:t>тренинг помогает понять экономические потери при снижении качества молока. В ходе тренинга на примере конкретной фермы Вы сможете выявить возможные ошибки при производстве молока, влияющие на снижение качественных показателей производимой продукции. Способы снижения и контроля соматических клеток, бактериальной обсемененности, точки замерзания, антибиотика в молоке. Мастит и его профилактика. Технология доения при различных системах содержания, контроль соблюдения технологий, технологические карты доения.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4068" y="6267515"/>
            <a:ext cx="2239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Длительность: 3 дня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038" y="1678558"/>
            <a:ext cx="2268537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15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7139135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Результаты обучения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395536" y="1756847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200" b="1" dirty="0" smtClean="0"/>
              <a:t>За 2012-13 годы обучено </a:t>
            </a:r>
            <a:r>
              <a:rPr lang="ru-RU" sz="2400" b="1" dirty="0" smtClean="0">
                <a:solidFill>
                  <a:srgbClr val="0070C0"/>
                </a:solidFill>
              </a:rPr>
              <a:t>150</a:t>
            </a:r>
            <a:r>
              <a:rPr lang="ru-RU" sz="2200" b="1" dirty="0" smtClean="0">
                <a:solidFill>
                  <a:srgbClr val="0070C0"/>
                </a:solidFill>
              </a:rPr>
              <a:t> </a:t>
            </a:r>
            <a:r>
              <a:rPr lang="ru-RU" sz="2200" b="1" dirty="0" smtClean="0"/>
              <a:t>специалистов из различных хозяйств.</a:t>
            </a:r>
            <a:endParaRPr lang="ru-RU" sz="2200" dirty="0"/>
          </a:p>
        </p:txBody>
      </p:sp>
      <p:sp>
        <p:nvSpPr>
          <p:cNvPr id="8" name="Rectangle 7"/>
          <p:cNvSpPr/>
          <p:nvPr/>
        </p:nvSpPr>
        <p:spPr>
          <a:xfrm>
            <a:off x="261937" y="2780928"/>
            <a:ext cx="87607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smtClean="0">
                <a:solidFill>
                  <a:srgbClr val="0070C0"/>
                </a:solidFill>
              </a:rPr>
              <a:t>Таблица с результатами хозяйств </a:t>
            </a:r>
            <a:r>
              <a:rPr lang="ru-RU" b="1" dirty="0" smtClean="0">
                <a:solidFill>
                  <a:srgbClr val="0070C0"/>
                </a:solidFill>
              </a:rPr>
              <a:t>( 20% ПРОШЕДШИХ ОБУЧЕНИЕ).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5024"/>
            <a:ext cx="8987162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15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Участие региона в обучении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7544" y="1600200"/>
            <a:ext cx="8219256" cy="4525963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0070C0"/>
                </a:solidFill>
              </a:rPr>
              <a:t>100 % оплата обучения</a:t>
            </a:r>
          </a:p>
          <a:p>
            <a:r>
              <a:rPr lang="ru-RU" sz="4400" dirty="0" smtClean="0">
                <a:solidFill>
                  <a:srgbClr val="0070C0"/>
                </a:solidFill>
              </a:rPr>
              <a:t>Софинансирование</a:t>
            </a:r>
          </a:p>
          <a:p>
            <a:r>
              <a:rPr lang="ru-RU" sz="4400" dirty="0" smtClean="0">
                <a:solidFill>
                  <a:srgbClr val="0070C0"/>
                </a:solidFill>
              </a:rPr>
              <a:t>Рекомендация для производителей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568" y="5373216"/>
            <a:ext cx="81054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*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 2012 Тюменский департамент с\х софинансировал обучение совместно с производителями  и переработчиком молока.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62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1600" y="2780928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Контакты </a:t>
            </a:r>
            <a:r>
              <a:rPr lang="ru-RU" sz="2400" dirty="0" smtClean="0">
                <a:solidFill>
                  <a:srgbClr val="C00000"/>
                </a:solidFill>
              </a:rPr>
              <a:t>МБА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/>
              <a:t>сайт: </a:t>
            </a:r>
            <a:r>
              <a:rPr lang="en-US" sz="2400" dirty="0" smtClean="0">
                <a:hlinkClick r:id="rId2"/>
              </a:rPr>
              <a:t>www.milkacademy.ru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email: </a:t>
            </a:r>
            <a:r>
              <a:rPr lang="en-US" sz="2400" dirty="0" smtClean="0">
                <a:hlinkClick r:id="rId3"/>
              </a:rPr>
              <a:t>directormba@mail.ru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тел: </a:t>
            </a:r>
            <a:r>
              <a:rPr lang="ru-RU" sz="2400" dirty="0" smtClean="0">
                <a:solidFill>
                  <a:srgbClr val="0070C0"/>
                </a:solidFill>
              </a:rPr>
              <a:t>8(910)2522232, 8(910)9102513910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Адрес:</a:t>
            </a:r>
            <a:r>
              <a:rPr lang="en-US" sz="2000" dirty="0" smtClean="0"/>
              <a:t> </a:t>
            </a:r>
            <a:r>
              <a:rPr lang="ru-RU" sz="2000" dirty="0" smtClean="0"/>
              <a:t>Россия</a:t>
            </a:r>
            <a:r>
              <a:rPr lang="ru-RU" sz="2000" dirty="0"/>
              <a:t>, Липецкая </a:t>
            </a:r>
            <a:r>
              <a:rPr lang="ru-RU" sz="2000" dirty="0" smtClean="0"/>
              <a:t>обл.</a:t>
            </a:r>
            <a:r>
              <a:rPr lang="en-US" sz="2000" dirty="0" smtClean="0"/>
              <a:t>, </a:t>
            </a:r>
            <a:r>
              <a:rPr lang="ru-RU" sz="2000" dirty="0" smtClean="0"/>
              <a:t>село </a:t>
            </a:r>
            <a:r>
              <a:rPr lang="ru-RU" sz="2000" dirty="0"/>
              <a:t>Вербилово</a:t>
            </a:r>
            <a:br>
              <a:rPr lang="ru-RU" sz="20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2602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709" y="260648"/>
            <a:ext cx="704373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МБА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2104057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Автономная некоммерческая организация развития производства сырого молока  </a:t>
            </a:r>
            <a:endParaRPr lang="ru-RU" sz="1800" dirty="0" smtClean="0"/>
          </a:p>
          <a:p>
            <a:pPr marL="0" indent="0">
              <a:buNone/>
            </a:pPr>
            <a:r>
              <a:rPr lang="ru-RU" sz="2400" dirty="0" smtClean="0"/>
              <a:t>«</a:t>
            </a:r>
            <a:r>
              <a:rPr lang="ru-RU" sz="2400" dirty="0">
                <a:solidFill>
                  <a:srgbClr val="FF0000"/>
                </a:solidFill>
              </a:rPr>
              <a:t>М</a:t>
            </a:r>
            <a:r>
              <a:rPr lang="ru-RU" sz="2400" dirty="0"/>
              <a:t>олочная </a:t>
            </a:r>
            <a:r>
              <a:rPr lang="ru-RU" sz="2400" dirty="0">
                <a:solidFill>
                  <a:srgbClr val="FF0000"/>
                </a:solidFill>
              </a:rPr>
              <a:t>Б</a:t>
            </a:r>
            <a:r>
              <a:rPr lang="ru-RU" sz="2400" dirty="0"/>
              <a:t>изнес </a:t>
            </a:r>
            <a:r>
              <a:rPr lang="ru-RU" sz="2400" dirty="0">
                <a:solidFill>
                  <a:srgbClr val="FF0000"/>
                </a:solidFill>
              </a:rPr>
              <a:t>А</a:t>
            </a:r>
            <a:r>
              <a:rPr lang="ru-RU" sz="2400" dirty="0"/>
              <a:t>кадемия» </a:t>
            </a:r>
            <a:r>
              <a:rPr lang="ru-RU" sz="1800" dirty="0"/>
              <a:t> - </a:t>
            </a:r>
            <a:r>
              <a:rPr lang="ru-RU" sz="2000" dirty="0"/>
              <a:t>это современный центр повышения квалификации для специалистов и управляющих молочных хозяйств. 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157929" y="278092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Академия была учреждена </a:t>
            </a:r>
            <a:r>
              <a:rPr lang="ru-RU" dirty="0" smtClean="0"/>
              <a:t>в августе 2012 года  национальным </a:t>
            </a:r>
            <a:r>
              <a:rPr lang="ru-RU" dirty="0"/>
              <a:t>союзом производителей молока </a:t>
            </a:r>
            <a:r>
              <a:rPr lang="ru-RU" b="1" dirty="0"/>
              <a:t>«СОЮЗМОЛОКО» </a:t>
            </a:r>
            <a:r>
              <a:rPr lang="ru-RU" dirty="0"/>
              <a:t>и автономной некоммерческой организацией </a:t>
            </a:r>
            <a:r>
              <a:rPr lang="ru-RU" b="1" dirty="0"/>
              <a:t>«ДОВЕРИЕ»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106" y="5742688"/>
            <a:ext cx="1362496" cy="575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://www.blog-agri.com/ticagri/wp-content/Logo-Institut-%C3%A9levage.png"/>
          <p:cNvPicPr>
            <a:picLocks noChangeAspect="1" noChangeArrowheads="1"/>
          </p:cNvPicPr>
          <p:nvPr/>
        </p:nvPicPr>
        <p:blipFill>
          <a:blip r:embed="rId3"/>
          <a:srcRect l="4094" t="3433" b="-2"/>
          <a:stretch>
            <a:fillRect/>
          </a:stretch>
        </p:blipFill>
        <p:spPr bwMode="auto">
          <a:xfrm>
            <a:off x="4369857" y="5589240"/>
            <a:ext cx="1138248" cy="91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http://upload.wikimedia.org/wikipedia/ru/thumb/a/ab/%D0%93%D0%B5%D1%80%D0%B1_%D0%92%D0%93%D0%90%D0%A3.jpeg/175px-%D0%93%D0%B5%D1%80%D0%B1_%D0%92%D0%93%D0%90%D0%A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05543" y="5318265"/>
            <a:ext cx="1020762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http://www.globaledu.ru/images/members/ore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4287" y="5426138"/>
            <a:ext cx="941255" cy="977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661" y="5469584"/>
            <a:ext cx="1331195" cy="1121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2287" y="3873455"/>
            <a:ext cx="889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</a:t>
            </a:r>
            <a:r>
              <a:rPr lang="en-US" b="1" dirty="0" smtClean="0"/>
              <a:t>A</a:t>
            </a:r>
            <a:r>
              <a:rPr lang="ru-RU" b="1" dirty="0" smtClean="0"/>
              <a:t>РТНЕРЫ:</a:t>
            </a:r>
          </a:p>
          <a:p>
            <a:r>
              <a:rPr lang="ru-RU" dirty="0" smtClean="0"/>
              <a:t>Группа </a:t>
            </a:r>
            <a:r>
              <a:rPr lang="ru-RU" dirty="0"/>
              <a:t>компаний  </a:t>
            </a:r>
            <a:r>
              <a:rPr lang="en-US" dirty="0" err="1" smtClean="0"/>
              <a:t>Danone</a:t>
            </a:r>
            <a:r>
              <a:rPr lang="ru-RU" dirty="0" smtClean="0"/>
              <a:t> </a:t>
            </a:r>
            <a:r>
              <a:rPr lang="ru-RU" dirty="0"/>
              <a:t>в России и Фонд </a:t>
            </a:r>
            <a:r>
              <a:rPr lang="en-US" dirty="0" err="1" smtClean="0"/>
              <a:t>EcoSystem</a:t>
            </a:r>
            <a:r>
              <a:rPr lang="ru-RU" dirty="0" smtClean="0"/>
              <a:t> </a:t>
            </a:r>
            <a:r>
              <a:rPr lang="ru-RU" dirty="0" err="1"/>
              <a:t>Danone</a:t>
            </a:r>
            <a:r>
              <a:rPr lang="ru-RU" dirty="0"/>
              <a:t>. Французский Институт Животноводства (</a:t>
            </a:r>
            <a:r>
              <a:rPr lang="en-US" dirty="0" err="1"/>
              <a:t>Institut</a:t>
            </a:r>
            <a:r>
              <a:rPr lang="en-US" dirty="0"/>
              <a:t> de l</a:t>
            </a:r>
            <a:r>
              <a:rPr lang="ru-RU" dirty="0"/>
              <a:t>’</a:t>
            </a:r>
            <a:r>
              <a:rPr lang="en-US" dirty="0" err="1"/>
              <a:t>Elevage</a:t>
            </a:r>
            <a:r>
              <a:rPr lang="ru-RU" dirty="0"/>
              <a:t>), </a:t>
            </a:r>
            <a:r>
              <a:rPr lang="ru-RU" dirty="0" smtClean="0"/>
              <a:t>С</a:t>
            </a:r>
            <a:r>
              <a:rPr lang="en-US" dirty="0" err="1" smtClean="0"/>
              <a:t>argill</a:t>
            </a:r>
            <a:r>
              <a:rPr lang="en-US" dirty="0" smtClean="0"/>
              <a:t>, </a:t>
            </a:r>
            <a:r>
              <a:rPr lang="ru-RU" dirty="0" smtClean="0"/>
              <a:t>Орловский </a:t>
            </a:r>
            <a:r>
              <a:rPr lang="ru-RU" dirty="0"/>
              <a:t>Государственный Аграрный Университет и Воронежский Государственный Аграрный Университет.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5524508"/>
            <a:ext cx="1578835" cy="876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5572140"/>
            <a:ext cx="1285884" cy="83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820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dirty="0">
                <a:latin typeface="Tahoma" pitchFamily="34"/>
              </a:rPr>
              <a:t>Миссия </a:t>
            </a:r>
            <a:r>
              <a:rPr lang="ru-RU" b="1" dirty="0">
                <a:solidFill>
                  <a:srgbClr val="C00000"/>
                </a:solidFill>
                <a:latin typeface="Tahoma" pitchFamily="34"/>
              </a:rPr>
              <a:t>МБА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395536" y="2132856"/>
            <a:ext cx="8326437" cy="3592513"/>
          </a:xfrm>
          <a:solidFill>
            <a:schemeClr val="accent1">
              <a:lumMod val="20000"/>
              <a:lumOff val="80000"/>
            </a:schemeClr>
          </a:solidFill>
          <a:effectLst>
            <a:outerShdw blurRad="762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5pPr>
            <a:lvl6pPr marL="2591999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6pPr>
            <a:lvl7pPr marL="3023999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9pPr>
          </a:lstStyle>
          <a:p>
            <a:pPr lvl="0">
              <a:buNone/>
            </a:pPr>
            <a:r>
              <a:rPr lang="ru-RU" b="1" dirty="0" smtClean="0">
                <a:solidFill>
                  <a:srgbClr val="1A000E"/>
                </a:solidFill>
                <a:latin typeface="Tahoma" pitchFamily="34"/>
              </a:rPr>
              <a:t>   Передавать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производителям молока </a:t>
            </a:r>
            <a:r>
              <a:rPr lang="ru-RU" b="1" dirty="0">
                <a:solidFill>
                  <a:srgbClr val="1A000E"/>
                </a:solidFill>
                <a:latin typeface="Tahoma" pitchFamily="34"/>
              </a:rPr>
              <a:t>передовые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 </a:t>
            </a:r>
            <a:r>
              <a:rPr lang="ru-RU" b="1" dirty="0">
                <a:solidFill>
                  <a:srgbClr val="1A000E"/>
                </a:solidFill>
                <a:latin typeface="Tahoma" pitchFamily="34"/>
              </a:rPr>
              <a:t>знания и опыт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в сфере молочного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животноводства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и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формировать </a:t>
            </a:r>
            <a:r>
              <a:rPr lang="ru-RU" b="1" dirty="0">
                <a:solidFill>
                  <a:srgbClr val="1A000E"/>
                </a:solidFill>
                <a:latin typeface="Tahoma" pitchFamily="34"/>
              </a:rPr>
              <a:t>высококвалифицированный кадровый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itchFamily="34"/>
              </a:rPr>
              <a:t>резерв молочного бизнеса России.</a:t>
            </a:r>
          </a:p>
          <a:p>
            <a:pPr lvl="0" algn="ctr">
              <a:buNone/>
            </a:pPr>
            <a:endParaRPr lang="ru-RU" dirty="0">
              <a:solidFill>
                <a:schemeClr val="tx2">
                  <a:lumMod val="50000"/>
                </a:schemeClr>
              </a:solidFill>
              <a:latin typeface="Tahoma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07728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Users\Федорова\Pictures\2014-01-22\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2689" y="1184069"/>
            <a:ext cx="1657623" cy="1007575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541" y="1196770"/>
            <a:ext cx="1631900" cy="99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259632" y="188640"/>
            <a:ext cx="7139135" cy="1143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b="1" dirty="0">
                <a:solidFill>
                  <a:srgbClr val="C00000"/>
                </a:solidFill>
                <a:latin typeface="Tahoma" pitchFamily="34"/>
              </a:rPr>
              <a:t>МБА</a:t>
            </a:r>
            <a:r>
              <a:rPr lang="ru-RU" b="1" dirty="0">
                <a:latin typeface="Tahoma" pitchFamily="34"/>
              </a:rPr>
              <a:t> </a:t>
            </a:r>
            <a:r>
              <a:rPr lang="ru-RU" b="1" dirty="0" smtClean="0">
                <a:latin typeface="Tahoma" pitchFamily="34"/>
              </a:rPr>
              <a:t>сегодня</a:t>
            </a:r>
            <a:endParaRPr lang="ru-RU" b="1" dirty="0">
              <a:latin typeface="Tahoma" pitchFamily="34"/>
            </a:endParaRP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107504" y="1840548"/>
            <a:ext cx="4824537" cy="4810125"/>
          </a:xfrm>
        </p:spPr>
        <p:txBody>
          <a:bodyPr>
            <a:normAutofit lnSpcReduction="10000"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5pPr>
            <a:lvl6pPr marL="2591999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6pPr>
            <a:lvl7pPr marL="3023999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latin typeface="Albany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z="3000" dirty="0">
                <a:latin typeface="Tahoma" pitchFamily="34"/>
              </a:rPr>
              <a:t>У</a:t>
            </a:r>
            <a:r>
              <a:rPr lang="ru-RU" sz="3000" dirty="0" smtClean="0">
                <a:latin typeface="Tahoma" pitchFamily="34"/>
              </a:rPr>
              <a:t>чебные классы</a:t>
            </a:r>
          </a:p>
          <a:p>
            <a:r>
              <a:rPr lang="ru-RU" sz="3000" dirty="0">
                <a:latin typeface="Tahoma" pitchFamily="34"/>
              </a:rPr>
              <a:t>Учебная ферма</a:t>
            </a:r>
          </a:p>
          <a:p>
            <a:pPr lvl="1" rtl="0" hangingPunct="0"/>
            <a:r>
              <a:rPr lang="ru-RU" sz="2200" dirty="0" smtClean="0">
                <a:latin typeface="Tahoma" pitchFamily="34"/>
              </a:rPr>
              <a:t>30 </a:t>
            </a:r>
            <a:r>
              <a:rPr lang="ru-RU" sz="2200" dirty="0">
                <a:latin typeface="Tahoma" pitchFamily="34"/>
              </a:rPr>
              <a:t>голов коров </a:t>
            </a:r>
            <a:r>
              <a:rPr lang="ru-RU" sz="2200" dirty="0" smtClean="0">
                <a:latin typeface="Tahoma" pitchFamily="34"/>
              </a:rPr>
              <a:t>беспривязное</a:t>
            </a:r>
          </a:p>
          <a:p>
            <a:pPr marL="576000" lvl="1" indent="0" rtl="0" hangingPunct="0">
              <a:buNone/>
            </a:pPr>
            <a:r>
              <a:rPr lang="ru-RU" sz="2200" dirty="0">
                <a:latin typeface="Tahoma" pitchFamily="34"/>
              </a:rPr>
              <a:t> </a:t>
            </a:r>
            <a:r>
              <a:rPr lang="ru-RU" sz="2200" dirty="0" smtClean="0">
                <a:latin typeface="Tahoma" pitchFamily="34"/>
              </a:rPr>
              <a:t>  содержание</a:t>
            </a:r>
            <a:endParaRPr lang="ru-RU" sz="2200" dirty="0">
              <a:latin typeface="Tahoma" pitchFamily="34"/>
            </a:endParaRPr>
          </a:p>
          <a:p>
            <a:pPr lvl="1" rtl="0" hangingPunct="0"/>
            <a:r>
              <a:rPr lang="ru-RU" sz="2200" dirty="0">
                <a:latin typeface="Tahoma" pitchFamily="34"/>
              </a:rPr>
              <a:t>60 голов коров </a:t>
            </a:r>
            <a:r>
              <a:rPr lang="ru-RU" sz="2200" dirty="0" smtClean="0">
                <a:latin typeface="Tahoma" pitchFamily="34"/>
              </a:rPr>
              <a:t>привязное </a:t>
            </a:r>
          </a:p>
          <a:p>
            <a:pPr marL="576000" lvl="1" indent="0" rtl="0" hangingPunct="0">
              <a:buNone/>
            </a:pPr>
            <a:r>
              <a:rPr lang="ru-RU" sz="2200" dirty="0">
                <a:latin typeface="Tahoma" pitchFamily="34"/>
              </a:rPr>
              <a:t> </a:t>
            </a:r>
            <a:r>
              <a:rPr lang="ru-RU" sz="2200" dirty="0" smtClean="0">
                <a:latin typeface="Tahoma" pitchFamily="34"/>
              </a:rPr>
              <a:t>  содержание</a:t>
            </a:r>
            <a:endParaRPr lang="ru-RU" sz="2200" dirty="0">
              <a:latin typeface="Tahoma" pitchFamily="34"/>
            </a:endParaRPr>
          </a:p>
          <a:p>
            <a:pPr lvl="0"/>
            <a:r>
              <a:rPr lang="ru-RU" sz="3000" dirty="0" smtClean="0">
                <a:latin typeface="Tahoma" pitchFamily="34"/>
              </a:rPr>
              <a:t>Кампус</a:t>
            </a:r>
            <a:endParaRPr lang="ru-RU" sz="3000" dirty="0">
              <a:latin typeface="Tahoma" pitchFamily="34"/>
            </a:endParaRPr>
          </a:p>
          <a:p>
            <a:pPr lvl="1" rtl="0" hangingPunct="0"/>
            <a:r>
              <a:rPr lang="ru-RU" sz="2200" dirty="0">
                <a:latin typeface="Tahoma" pitchFamily="34"/>
              </a:rPr>
              <a:t>9</a:t>
            </a:r>
            <a:r>
              <a:rPr lang="ru-RU" sz="2200" dirty="0" smtClean="0">
                <a:latin typeface="Tahoma" pitchFamily="34"/>
              </a:rPr>
              <a:t> </a:t>
            </a:r>
            <a:r>
              <a:rPr lang="ru-RU" sz="2200" dirty="0">
                <a:latin typeface="Tahoma" pitchFamily="34"/>
              </a:rPr>
              <a:t>комнат для проживания</a:t>
            </a:r>
          </a:p>
          <a:p>
            <a:pPr lvl="1" rtl="0" hangingPunct="0"/>
            <a:r>
              <a:rPr lang="ru-RU" sz="2200" dirty="0" smtClean="0">
                <a:latin typeface="Tahoma" pitchFamily="34"/>
              </a:rPr>
              <a:t>Зоны отдыха и приема пищи</a:t>
            </a:r>
            <a:endParaRPr lang="ru-RU" sz="2200" dirty="0">
              <a:latin typeface="Tahoma" pitchFamily="34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937" y="2273134"/>
            <a:ext cx="1660935" cy="1137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" descr="C:\Users\Федорова\Pictures\2014-01-22\0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1778" y="2273134"/>
            <a:ext cx="1602221" cy="1127012"/>
          </a:xfrm>
          <a:prstGeom prst="rect">
            <a:avLst/>
          </a:prstGeom>
          <a:noFill/>
        </p:spPr>
      </p:pic>
      <p:pic>
        <p:nvPicPr>
          <p:cNvPr id="11" name="Picture 3" descr="C:\Users\Федорова\Pictures\2014-01-22\0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11741" y="3501008"/>
            <a:ext cx="1631085" cy="103494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972" y="4653136"/>
            <a:ext cx="1621891" cy="1034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C:\Users\Федорова\Pictures\2014-01-22\03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2689" y="3523525"/>
            <a:ext cx="1656184" cy="1012424"/>
          </a:xfrm>
          <a:prstGeom prst="rect">
            <a:avLst/>
          </a:prstGeom>
          <a:noFill/>
        </p:spPr>
      </p:pic>
      <p:pic>
        <p:nvPicPr>
          <p:cNvPr id="13" name="Picture 4" descr="C:\Users\Федорова\Pictures\2014-01-22\03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22689" y="4653136"/>
            <a:ext cx="1656184" cy="1035116"/>
          </a:xfrm>
          <a:prstGeom prst="rect">
            <a:avLst/>
          </a:prstGeom>
          <a:noFill/>
        </p:spPr>
      </p:pic>
      <p:pic>
        <p:nvPicPr>
          <p:cNvPr id="15" name="Picture 3" descr="C:\Users\Федорова\Pictures\2014-01-22\03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17938" y="5816878"/>
            <a:ext cx="1660935" cy="1041122"/>
          </a:xfrm>
          <a:prstGeom prst="rect">
            <a:avLst/>
          </a:prstGeom>
          <a:noFill/>
        </p:spPr>
      </p:pic>
      <p:pic>
        <p:nvPicPr>
          <p:cNvPr id="16" name="Picture 3" descr="C:\Users\Федорова\Pictures\2014-01-22\01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4328" y="5816878"/>
            <a:ext cx="1618498" cy="10685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884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Подход к обучению</a:t>
            </a:r>
            <a:endParaRPr lang="ru-RU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1405930"/>
            <a:ext cx="8208912" cy="250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dirty="0"/>
              <a:t>Все обучение построено в формате </a:t>
            </a:r>
            <a:r>
              <a:rPr lang="ru-RU" altLang="zh-CN" sz="2800" b="1" dirty="0" smtClean="0"/>
              <a:t>тренинга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dirty="0" smtClean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dirty="0" smtClean="0"/>
              <a:t>Уникальность МБА заключается в том, что наши преподаватели </a:t>
            </a:r>
            <a:r>
              <a:rPr lang="ru-RU" altLang="zh-CN" dirty="0"/>
              <a:t>проводят не только теоретическую часть, но и поддерживают интерактивный формат общения, а также сразу дают возможность участникам попробовать  </a:t>
            </a:r>
            <a:r>
              <a:rPr lang="ru-RU" altLang="zh-CN" b="1" dirty="0"/>
              <a:t>на практике всё своими руками. </a:t>
            </a:r>
            <a:endParaRPr lang="ru-RU" altLang="zh-CN" b="1" dirty="0" smtClean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b="1" dirty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400" b="1" dirty="0" smtClean="0">
                <a:solidFill>
                  <a:srgbClr val="C00000"/>
                </a:solidFill>
              </a:rPr>
              <a:t>Соотношение теории и практики 50</a:t>
            </a:r>
            <a:r>
              <a:rPr lang="en-US" altLang="zh-CN" sz="2400" b="1" dirty="0" smtClean="0">
                <a:solidFill>
                  <a:srgbClr val="C00000"/>
                </a:solidFill>
              </a:rPr>
              <a:t>/50</a:t>
            </a:r>
            <a:endParaRPr lang="ru-RU" altLang="zh-CN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442" y="3861048"/>
            <a:ext cx="48245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altLang="zh-CN" dirty="0"/>
          </a:p>
          <a:p>
            <a:pPr lvl="0"/>
            <a:r>
              <a:rPr lang="ru-RU" altLang="zh-CN" b="1" dirty="0" smtClean="0"/>
              <a:t>Обучение </a:t>
            </a:r>
            <a:r>
              <a:rPr lang="ru-RU" altLang="zh-CN" b="1" dirty="0"/>
              <a:t>включает в себя</a:t>
            </a:r>
            <a:r>
              <a:rPr lang="ru-RU" altLang="zh-CN" b="1" dirty="0" smtClean="0"/>
              <a:t>:</a:t>
            </a:r>
          </a:p>
          <a:p>
            <a:pPr lvl="0"/>
            <a:endParaRPr lang="ru-RU" altLang="zh-CN" b="1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altLang="zh-CN" dirty="0" smtClean="0"/>
              <a:t>лекционный </a:t>
            </a:r>
            <a:r>
              <a:rPr lang="ru-RU" altLang="zh-CN" dirty="0"/>
              <a:t>материал </a:t>
            </a:r>
            <a:endParaRPr lang="en-US" altLang="zh-CN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altLang="zh-CN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altLang="zh-CN" smtClean="0"/>
              <a:t>Индивидуальную работу и работу </a:t>
            </a:r>
            <a:r>
              <a:rPr lang="ru-RU" altLang="zh-CN" dirty="0"/>
              <a:t>в </a:t>
            </a:r>
            <a:r>
              <a:rPr lang="ru-RU" altLang="zh-CN" dirty="0" smtClean="0"/>
              <a:t>группах</a:t>
            </a:r>
            <a:endParaRPr lang="en-US" altLang="zh-CN" dirty="0" smtClean="0"/>
          </a:p>
          <a:p>
            <a:pPr lvl="0"/>
            <a:r>
              <a:rPr lang="ru-RU" altLang="zh-CN" dirty="0" smtClean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altLang="zh-CN" dirty="0" smtClean="0"/>
              <a:t>практические </a:t>
            </a:r>
            <a:r>
              <a:rPr lang="ru-RU" altLang="zh-CN" dirty="0"/>
              <a:t>занятия на ферме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39111"/>
            <a:ext cx="2383579" cy="238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15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Преподаватели </a:t>
            </a:r>
            <a:r>
              <a:rPr lang="ru-RU" b="1" dirty="0" smtClean="0">
                <a:solidFill>
                  <a:srgbClr val="FF0000"/>
                </a:solidFill>
              </a:rPr>
              <a:t>МБА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559" y="4238989"/>
            <a:ext cx="2431696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err="1" smtClean="0"/>
              <a:t>Лободин</a:t>
            </a:r>
            <a:r>
              <a:rPr lang="ru-RU" dirty="0" smtClean="0"/>
              <a:t> Константин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57559" y="5128509"/>
            <a:ext cx="2461249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/>
            </a:lvl1pPr>
          </a:lstStyle>
          <a:p>
            <a:r>
              <a:rPr lang="ru-RU" sz="1800" dirty="0" err="1" smtClean="0"/>
              <a:t>Лещуков</a:t>
            </a:r>
            <a:r>
              <a:rPr lang="ru-RU" sz="1800" dirty="0" smtClean="0"/>
              <a:t> Константин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328006" y="6032283"/>
            <a:ext cx="2461249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err="1" smtClean="0"/>
              <a:t>Ляшук</a:t>
            </a:r>
            <a:r>
              <a:rPr lang="ru-RU" dirty="0" smtClean="0"/>
              <a:t> Роман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2944726" y="3901524"/>
            <a:ext cx="5443698" cy="823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Заведующий кафедрой акушерства и физиологии сельскохозяйственных </a:t>
            </a:r>
            <a:r>
              <a:rPr lang="ru-RU" sz="1400" dirty="0" smtClean="0"/>
              <a:t>животных Воронежского </a:t>
            </a:r>
            <a:r>
              <a:rPr lang="ru-RU" sz="1400" dirty="0"/>
              <a:t>государственного аграрного университета имени императора Петра </a:t>
            </a:r>
            <a:r>
              <a:rPr lang="ru-RU" sz="1400" dirty="0" smtClean="0"/>
              <a:t>I,</a:t>
            </a:r>
          </a:p>
          <a:p>
            <a:r>
              <a:rPr lang="ru-RU" sz="1400" dirty="0"/>
              <a:t>Д</a:t>
            </a:r>
            <a:r>
              <a:rPr lang="ru-RU" sz="1400" dirty="0" smtClean="0"/>
              <a:t>октор </a:t>
            </a:r>
            <a:r>
              <a:rPr lang="ru-RU" sz="1400" dirty="0"/>
              <a:t>ветеринарных </a:t>
            </a:r>
            <a:r>
              <a:rPr lang="ru-RU" sz="1400" dirty="0" smtClean="0"/>
              <a:t>наук</a:t>
            </a:r>
            <a:endParaRPr lang="ru-RU" sz="1400" dirty="0"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37508" y="4888387"/>
            <a:ext cx="5450916" cy="815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З</a:t>
            </a:r>
            <a:r>
              <a:rPr lang="ru-RU" sz="1400" dirty="0" smtClean="0"/>
              <a:t>аведующего </a:t>
            </a:r>
            <a:r>
              <a:rPr lang="ru-RU" sz="1400" dirty="0"/>
              <a:t>кафедрой технологии мяса и мясных продуктов </a:t>
            </a:r>
            <a:r>
              <a:rPr lang="ru-RU" sz="1400" dirty="0" smtClean="0"/>
              <a:t>Орловского государственного аграрного университета </a:t>
            </a:r>
            <a:endParaRPr lang="ru-RU" sz="1400" dirty="0"/>
          </a:p>
          <a:p>
            <a:r>
              <a:rPr lang="ru-RU" sz="1400" dirty="0" smtClean="0"/>
              <a:t>Кандидат </a:t>
            </a:r>
            <a:r>
              <a:rPr lang="ru-RU" sz="1400" dirty="0"/>
              <a:t>биологических наук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30291" y="5866237"/>
            <a:ext cx="5450916" cy="731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Заведующий кафедрой Орловского государственного аграрного университета </a:t>
            </a:r>
          </a:p>
          <a:p>
            <a:r>
              <a:rPr lang="ru-RU" sz="1400" dirty="0" smtClean="0"/>
              <a:t>Доктор </a:t>
            </a:r>
            <a:r>
              <a:rPr lang="ru-RU" sz="1400" dirty="0"/>
              <a:t>сельскохозяйственных наук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023" y="1517791"/>
            <a:ext cx="4214945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В</a:t>
            </a:r>
            <a:r>
              <a:rPr lang="ru-RU" b="1" dirty="0" smtClean="0"/>
              <a:t>едущие </a:t>
            </a:r>
            <a:r>
              <a:rPr lang="ru-RU" b="1" dirty="0"/>
              <a:t>преподаватели </a:t>
            </a:r>
            <a:r>
              <a:rPr lang="ru-RU" dirty="0" smtClean="0"/>
              <a:t>сельскохозяйственных </a:t>
            </a:r>
            <a:r>
              <a:rPr lang="ru-RU" dirty="0"/>
              <a:t>ВУЗов, </a:t>
            </a:r>
            <a:r>
              <a:rPr lang="en-US" dirty="0"/>
              <a:t> </a:t>
            </a:r>
            <a:r>
              <a:rPr lang="ru-RU" dirty="0" smtClean="0"/>
              <a:t>являющиеся  </a:t>
            </a:r>
            <a:r>
              <a:rPr lang="ru-RU" b="1" dirty="0" smtClean="0"/>
              <a:t>практикующими </a:t>
            </a:r>
            <a:r>
              <a:rPr lang="ru-RU" dirty="0" smtClean="0"/>
              <a:t>консультантами , </a:t>
            </a:r>
            <a:r>
              <a:rPr lang="ru-RU" dirty="0"/>
              <a:t>прошедшие стажировку во Франции в институте </a:t>
            </a:r>
            <a:r>
              <a:rPr lang="ru-RU" b="1" dirty="0" err="1"/>
              <a:t>Д’Леваж</a:t>
            </a:r>
            <a:r>
              <a:rPr lang="ru-RU" b="1" dirty="0"/>
              <a:t>.</a:t>
            </a:r>
          </a:p>
        </p:txBody>
      </p:sp>
      <p:pic>
        <p:nvPicPr>
          <p:cNvPr id="10" name="Picture 4" descr="http://www.globaledu.ru/images/members/or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336" y="1615865"/>
            <a:ext cx="1368152" cy="118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4" descr="http://upload.wikimedia.org/wikipedia/ru/thumb/a/ab/%D0%93%D0%B5%D1%80%D0%B1_%D0%92%D0%93%D0%90%D0%A3.jpeg/175px-%D0%93%D0%B5%D1%80%D0%B1_%D0%92%D0%93%D0%90%D0%A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2248" y="1517791"/>
            <a:ext cx="1656184" cy="128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60006" y="3356992"/>
            <a:ext cx="340388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Среди преподавателей МБА:</a:t>
            </a:r>
            <a:endParaRPr lang="en-US" b="1" dirty="0" smtClean="0"/>
          </a:p>
        </p:txBody>
      </p:sp>
      <p:pic>
        <p:nvPicPr>
          <p:cNvPr id="16" name="Picture 2" descr="http://www.blog-agri.com/ticagri/wp-content/Logo-Institut-%C3%A9levage.png"/>
          <p:cNvPicPr>
            <a:picLocks noChangeAspect="1" noChangeArrowheads="1"/>
          </p:cNvPicPr>
          <p:nvPr/>
        </p:nvPicPr>
        <p:blipFill>
          <a:blip r:embed="rId4"/>
          <a:srcRect l="4094" t="3433" b="-2"/>
          <a:stretch>
            <a:fillRect/>
          </a:stretch>
        </p:blipFill>
        <p:spPr bwMode="auto">
          <a:xfrm>
            <a:off x="4417194" y="1517790"/>
            <a:ext cx="1303337" cy="126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088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>
          <a:xfrm>
            <a:off x="705219" y="476671"/>
            <a:ext cx="8229600" cy="6429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ctr">
              <a:spcBef>
                <a:spcPct val="0"/>
              </a:spcBef>
              <a:buSzPct val="45000"/>
              <a:buFont typeface="StarSymbol"/>
              <a:buNone/>
              <a:defRPr sz="4400">
                <a:latin typeface="Tahoma" pitchFamily="34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r>
              <a:rPr lang="ru-RU" b="1" dirty="0">
                <a:latin typeface="+mj-lt"/>
              </a:rPr>
              <a:t>Программа тренингов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07504" y="1516877"/>
            <a:ext cx="8856984" cy="540485"/>
            <a:chOff x="143000" y="1040097"/>
            <a:chExt cx="8743610" cy="804727"/>
          </a:xfrm>
        </p:grpSpPr>
        <p:sp>
          <p:nvSpPr>
            <p:cNvPr id="5" name="Rounded Rectangle 4"/>
            <p:cNvSpPr/>
            <p:nvPr/>
          </p:nvSpPr>
          <p:spPr>
            <a:xfrm>
              <a:off x="143000" y="1042077"/>
              <a:ext cx="1728192" cy="790510"/>
            </a:xfrm>
            <a:prstGeom prst="roundRect">
              <a:avLst/>
            </a:prstGeom>
            <a:solidFill>
              <a:srgbClr val="24AC27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b="1" dirty="0" smtClean="0">
                  <a:solidFill>
                    <a:schemeClr val="tx1"/>
                  </a:solidFill>
                </a:rPr>
                <a:t>Курс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159224" y="1053778"/>
              <a:ext cx="3168352" cy="790510"/>
            </a:xfrm>
            <a:prstGeom prst="roundRect">
              <a:avLst/>
            </a:prstGeom>
            <a:solidFill>
              <a:srgbClr val="A79C65"/>
            </a:solidFill>
            <a:ln>
              <a:solidFill>
                <a:schemeClr val="bg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b="1" dirty="0" smtClean="0">
                  <a:solidFill>
                    <a:schemeClr val="tx1"/>
                  </a:solidFill>
                </a:rPr>
                <a:t>Содержание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7446450" y="1054314"/>
              <a:ext cx="1440160" cy="790510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b="1" dirty="0" smtClean="0">
                  <a:solidFill>
                    <a:schemeClr val="tx1"/>
                  </a:solidFill>
                </a:rPr>
                <a:t>Аудитория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471592" y="1040097"/>
              <a:ext cx="1872208" cy="79051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400" b="1" dirty="0" smtClean="0">
                  <a:solidFill>
                    <a:schemeClr val="tx1"/>
                  </a:solidFill>
                </a:rPr>
                <a:t>Продолжительность</a:t>
              </a:r>
              <a:endParaRPr lang="ru-RU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2149871" y="2200439"/>
            <a:ext cx="3168352" cy="1423853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tx1"/>
                </a:solidFill>
              </a:rPr>
              <a:t>Комплексная оценка основных процессов на ферме: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</a:rPr>
              <a:t>Кормление, качество кормов, выращивание молодняка, сигналы коров, комфорт коров, качество молока, экология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05189" y="2200438"/>
            <a:ext cx="1659099" cy="1423853"/>
          </a:xfrm>
          <a:prstGeom prst="round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chemeClr val="tx1"/>
                </a:solidFill>
              </a:rPr>
              <a:t>5 </a:t>
            </a:r>
            <a:r>
              <a:rPr lang="ru-RU" sz="1600" b="1" dirty="0" smtClean="0">
                <a:solidFill>
                  <a:schemeClr val="tx1"/>
                </a:solidFill>
              </a:rPr>
              <a:t>дней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8919" y="2200438"/>
            <a:ext cx="1908721" cy="1423853"/>
          </a:xfrm>
          <a:prstGeom prst="roundRect">
            <a:avLst/>
          </a:prstGeom>
          <a:solidFill>
            <a:srgbClr val="37F769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</a:rPr>
              <a:t>Технологический аудит молочной фермы</a:t>
            </a:r>
            <a:endParaRPr lang="en-US" sz="1600" b="1" dirty="0" smtClean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149871" y="3827154"/>
            <a:ext cx="3165795" cy="1454533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tx1"/>
                </a:solidFill>
              </a:rPr>
              <a:t>Углубленный курс по направлениям</a:t>
            </a:r>
            <a:r>
              <a:rPr lang="ru-RU" sz="1400" dirty="0" smtClean="0">
                <a:solidFill>
                  <a:schemeClr val="tx1"/>
                </a:solidFill>
              </a:rPr>
              <a:t>: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solidFill>
                  <a:schemeClr val="tx1"/>
                </a:solidFill>
              </a:rPr>
              <a:t>Кормление и  качество кормов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solidFill>
                  <a:schemeClr val="tx1"/>
                </a:solidFill>
              </a:rPr>
              <a:t>Менеджмент воспроизводства</a:t>
            </a:r>
            <a:endParaRPr lang="ru-RU" sz="1400" dirty="0">
              <a:solidFill>
                <a:schemeClr val="tx1"/>
              </a:solidFill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solidFill>
                  <a:schemeClr val="tx1"/>
                </a:solidFill>
              </a:rPr>
              <a:t>Качество молока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505189" y="3861047"/>
            <a:ext cx="1659099" cy="1454533"/>
          </a:xfrm>
          <a:prstGeom prst="round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chemeClr val="tx1"/>
                </a:solidFill>
              </a:rPr>
              <a:t>3</a:t>
            </a:r>
            <a:r>
              <a:rPr lang="ru-RU" sz="1600" b="1" dirty="0" smtClean="0">
                <a:solidFill>
                  <a:schemeClr val="tx1"/>
                </a:solidFill>
              </a:rPr>
              <a:t> дня каждый курс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308302" y="3842822"/>
            <a:ext cx="1656186" cy="1454533"/>
          </a:xfrm>
          <a:prstGeom prst="roundRect">
            <a:avLst/>
          </a:prstGeom>
          <a:solidFill>
            <a:srgbClr val="CDACE6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Главные специалисты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2226" y="3861048"/>
            <a:ext cx="1907486" cy="1464100"/>
          </a:xfrm>
          <a:prstGeom prst="roundRect">
            <a:avLst/>
          </a:prstGeom>
          <a:solidFill>
            <a:srgbClr val="37F769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</a:rPr>
              <a:t>Углубленные курсы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353200" y="5543053"/>
            <a:ext cx="1611288" cy="1212563"/>
          </a:xfrm>
          <a:prstGeom prst="roundRect">
            <a:avLst/>
          </a:prstGeom>
          <a:solidFill>
            <a:srgbClr val="CDACE6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Управляющий состав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505189" y="5553523"/>
            <a:ext cx="1659099" cy="1202093"/>
          </a:xfrm>
          <a:prstGeom prst="round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chemeClr val="tx1"/>
                </a:solidFill>
              </a:rPr>
              <a:t>3 </a:t>
            </a:r>
            <a:r>
              <a:rPr lang="ru-RU" sz="1600" b="1" dirty="0" smtClean="0">
                <a:solidFill>
                  <a:schemeClr val="tx1"/>
                </a:solidFill>
              </a:rPr>
              <a:t>дня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8919" y="5553525"/>
            <a:ext cx="1920793" cy="1202093"/>
          </a:xfrm>
          <a:prstGeom prst="roundRect">
            <a:avLst/>
          </a:prstGeom>
          <a:solidFill>
            <a:srgbClr val="37F769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</a:rPr>
              <a:t>Курс для директоров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147314" y="5553524"/>
            <a:ext cx="3168352" cy="1202093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tx1"/>
                </a:solidFill>
              </a:rPr>
              <a:t>Управление фермой 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Экономика фермы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Управление людьми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Аспекты окружающей среды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Качественное молоко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43" name="Picture 94" descr="MCj043380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73" y="6356773"/>
            <a:ext cx="360362" cy="42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ounded Rectangle 31"/>
          <p:cNvSpPr/>
          <p:nvPr/>
        </p:nvSpPr>
        <p:spPr>
          <a:xfrm>
            <a:off x="7308304" y="2169759"/>
            <a:ext cx="1656184" cy="1454533"/>
          </a:xfrm>
          <a:prstGeom prst="roundRect">
            <a:avLst/>
          </a:prstGeom>
          <a:solidFill>
            <a:srgbClr val="CDACE6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Главные специалисты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70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Технологически Аудит молочной фермы</a:t>
            </a:r>
            <a:endParaRPr lang="ru-RU" b="1" dirty="0"/>
          </a:p>
        </p:txBody>
      </p:sp>
      <p:sp>
        <p:nvSpPr>
          <p:cNvPr id="3" name="Rectangle 2"/>
          <p:cNvSpPr/>
          <p:nvPr/>
        </p:nvSpPr>
        <p:spPr>
          <a:xfrm>
            <a:off x="251520" y="1484784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/>
              <a:t>Целевая аудитория: </a:t>
            </a:r>
            <a:r>
              <a:rPr lang="ru-RU" dirty="0"/>
              <a:t>главные специалисты хозяйств, бригадиры МТФ и комплексов, специалисты среднего звена из хозяйств различных уровней продуктивности, молодые специалисты недавно окончивших ВУЗы, специалисты областных и районных управлений сельского хозяйства.</a:t>
            </a:r>
          </a:p>
        </p:txBody>
      </p:sp>
      <p:sp>
        <p:nvSpPr>
          <p:cNvPr id="4" name="Rectangle 3"/>
          <p:cNvSpPr/>
          <p:nvPr/>
        </p:nvSpPr>
        <p:spPr>
          <a:xfrm>
            <a:off x="252411" y="2685113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Содержание: </a:t>
            </a:r>
            <a:r>
              <a:rPr lang="ru-RU" dirty="0"/>
              <a:t>данная программа позволит вам проводить комплексную оценку ситуации в  хозяйстве. Вы сможете получить и систематизировать знания и практические навыки в области работы молочного производства. Программа охватывает все </a:t>
            </a:r>
            <a:r>
              <a:rPr lang="ru-RU" u="sng" dirty="0"/>
              <a:t>основные направления на </a:t>
            </a:r>
            <a:r>
              <a:rPr lang="ru-RU" u="sng" dirty="0" smtClean="0"/>
              <a:t>ферме:</a:t>
            </a:r>
          </a:p>
          <a:p>
            <a:endParaRPr lang="ru-RU" u="sng" dirty="0" smtClean="0"/>
          </a:p>
          <a:p>
            <a:pPr marL="285750" indent="-28575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Кормление и качество кормов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Выращивание молодняка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Сигналы и комфорт коров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Менеджмент воспроизводства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 молока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Экологические аспекты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954" y="2492895"/>
            <a:ext cx="2930726" cy="194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954" y="4653136"/>
            <a:ext cx="293072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23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7856"/>
            <a:ext cx="7139135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/>
              <a:t> </a:t>
            </a:r>
            <a:br>
              <a:rPr lang="ru-RU" b="1" dirty="0"/>
            </a:br>
            <a:r>
              <a:rPr lang="ru-RU" b="1" dirty="0"/>
              <a:t>Управление кормлением на молочной ферме</a:t>
            </a: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323528" y="1628800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/>
              <a:t>Целевая аудитория: </a:t>
            </a:r>
            <a:r>
              <a:rPr lang="ru-RU" dirty="0"/>
              <a:t>специалисты, занимающихся организацией кормления в молочных хозяйствах, расчетом рационов.    </a:t>
            </a:r>
            <a:endParaRPr lang="ru-RU" dirty="0" smtClean="0"/>
          </a:p>
          <a:p>
            <a:pPr fontAlgn="base"/>
            <a:r>
              <a:rPr lang="ru-RU" dirty="0"/>
              <a:t>        </a:t>
            </a:r>
          </a:p>
          <a:p>
            <a:pPr fontAlgn="base"/>
            <a:endParaRPr lang="ru-RU" dirty="0"/>
          </a:p>
          <a:p>
            <a:pPr fontAlgn="base"/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323528" y="2333685"/>
            <a:ext cx="59046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/>
              <a:t>Содержание: </a:t>
            </a:r>
            <a:r>
              <a:rPr lang="ru-RU" dirty="0"/>
              <a:t>в программе рассматриваются вопросы по организации рационального кормление на ферме и контроля кормление, способы как максимально приблизить расчетный и фактический рацион. Также разбираются вопросы кормления в зависимости от физиологии животных.  Вы получите понимание европейских норм и принципов при расчете рациона. В тренинге существует раздел, посвященный  выращиванию высококачественных кормов, способам влияния на уровень протеина и энергии в основных кормах. Представлены принципы выращивания высокопродуктивного ремонтного молодняка.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5881308"/>
            <a:ext cx="2239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b="1" dirty="0"/>
              <a:t>Длительность: 3 дня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05837" y="2160437"/>
            <a:ext cx="198099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4572000"/>
            <a:ext cx="2448273" cy="180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65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8837</TotalTime>
  <Words>706</Words>
  <Application>Microsoft Office PowerPoint</Application>
  <PresentationFormat>Экран (4:3)</PresentationFormat>
  <Paragraphs>108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МБА</vt:lpstr>
      <vt:lpstr>Миссия МБА</vt:lpstr>
      <vt:lpstr>МБА сегодня</vt:lpstr>
      <vt:lpstr>Подход к обучению</vt:lpstr>
      <vt:lpstr>Преподаватели МБА</vt:lpstr>
      <vt:lpstr>Презентация PowerPoint</vt:lpstr>
      <vt:lpstr>Технологически Аудит молочной фермы</vt:lpstr>
      <vt:lpstr>  Управление кормлением на молочной ферме</vt:lpstr>
      <vt:lpstr>  Управление воспроизводством на молочной ферме </vt:lpstr>
      <vt:lpstr>Управление качеством молока на молочной ферме </vt:lpstr>
      <vt:lpstr>Результаты обучения </vt:lpstr>
      <vt:lpstr>Участие региона в обучении </vt:lpstr>
      <vt:lpstr>Контакты МБА сайт: www.milkacademy.ru email: directormba@mail.ru тел: 8(910)2522232, 8(910)9102513910 Адрес: Россия, Липецкая обл., село Вербилово   </vt:lpstr>
    </vt:vector>
  </TitlesOfParts>
  <Company>Danone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PLOTNIKOVA Elena</dc:creator>
  <cp:lastModifiedBy>Ирина А. Капитонова</cp:lastModifiedBy>
  <cp:revision>111</cp:revision>
  <dcterms:created xsi:type="dcterms:W3CDTF">2013-10-10T12:19:31Z</dcterms:created>
  <dcterms:modified xsi:type="dcterms:W3CDTF">2014-04-09T10:18:56Z</dcterms:modified>
</cp:coreProperties>
</file>