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6" r:id="rId2"/>
    <p:sldId id="447" r:id="rId3"/>
    <p:sldId id="446" r:id="rId4"/>
    <p:sldId id="461" r:id="rId5"/>
    <p:sldId id="450" r:id="rId6"/>
    <p:sldId id="373" r:id="rId7"/>
  </p:sldIdLst>
  <p:sldSz cx="9144000" cy="6858000" type="screen4x3"/>
  <p:notesSz cx="6797675" cy="992822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C97"/>
    <a:srgbClr val="FFCC66"/>
    <a:srgbClr val="FFCCCC"/>
    <a:srgbClr val="FFCC99"/>
    <a:srgbClr val="FE6648"/>
    <a:srgbClr val="FFFF66"/>
    <a:srgbClr val="FF9933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48" autoAdjust="0"/>
    <p:restoredTop sz="94052" autoAdjust="0"/>
  </p:normalViewPr>
  <p:slideViewPr>
    <p:cSldViewPr>
      <p:cViewPr>
        <p:scale>
          <a:sx n="100" d="100"/>
          <a:sy n="100" d="100"/>
        </p:scale>
        <p:origin x="-1860" y="-22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9A20D0A7-7AD2-4C35-8A09-2EB823E1D197}" type="datetimeFigureOut">
              <a:rPr lang="ru-RU"/>
              <a:pPr>
                <a:defRPr/>
              </a:pPr>
              <a:t>05.05.2015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C5D95F81-310B-4CD9-857D-95D025ADC9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86649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67" tIns="45682" rIns="91367" bIns="45682" numCol="1" anchor="t" anchorCtr="0" compatLnSpc="1">
            <a:prstTxWarp prst="textNoShape">
              <a:avLst/>
            </a:prstTxWarp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67" tIns="45682" rIns="91367" bIns="45682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2DF1849-42D8-4442-B52B-92B0E081CE08}" type="datetimeFigureOut">
              <a:rPr lang="ru-RU"/>
              <a:pPr>
                <a:defRPr/>
              </a:pPr>
              <a:t>05.05.2015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 bwMode="auto">
          <a:xfrm>
            <a:off x="679450" y="4713288"/>
            <a:ext cx="5438775" cy="447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67" tIns="45682" rIns="91367" bIns="4568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 bwMode="auto">
          <a:xfrm>
            <a:off x="0" y="9431338"/>
            <a:ext cx="29464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67" tIns="45682" rIns="91367" bIns="45682" numCol="1" anchor="b" anchorCtr="0" compatLnSpc="1">
            <a:prstTxWarp prst="textNoShape">
              <a:avLst/>
            </a:prstTxWarp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 bwMode="auto">
          <a:xfrm>
            <a:off x="3849688" y="9431338"/>
            <a:ext cx="29464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67" tIns="45682" rIns="91367" bIns="45682" numCol="1" anchor="b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75895DC-7A22-4E62-A5DA-843AE5DEC4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201179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 txBox="1">
            <a:spLocks noGrp="1" noChangeArrowheads="1"/>
          </p:cNvSpPr>
          <p:nvPr/>
        </p:nvSpPr>
        <p:spPr bwMode="auto">
          <a:xfrm>
            <a:off x="3851275" y="9429750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508" tIns="45754" rIns="91508" bIns="45754" anchor="b"/>
          <a:lstStyle/>
          <a:p>
            <a:pPr algn="r"/>
            <a:fld id="{5ECE0531-850D-4804-82D1-EF500AA35571}" type="slidenum">
              <a:rPr lang="ru-RU" altLang="ru-RU" sz="1200"/>
              <a:pPr algn="r"/>
              <a:t>2</a:t>
            </a:fld>
            <a:endParaRPr lang="ru-RU" altLang="ru-RU" sz="1200"/>
          </a:p>
        </p:txBody>
      </p:sp>
      <p:sp>
        <p:nvSpPr>
          <p:cNvPr id="12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9450" y="4716463"/>
            <a:ext cx="5438775" cy="4467225"/>
          </a:xfrm>
          <a:noFill/>
        </p:spPr>
        <p:txBody>
          <a:bodyPr lIns="91508" tIns="45754" rIns="91508" bIns="45754"/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 txBox="1">
            <a:spLocks noGrp="1" noChangeArrowheads="1"/>
          </p:cNvSpPr>
          <p:nvPr/>
        </p:nvSpPr>
        <p:spPr bwMode="auto">
          <a:xfrm>
            <a:off x="3851275" y="9429750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508" tIns="45754" rIns="91508" bIns="45754" anchor="b"/>
          <a:lstStyle/>
          <a:p>
            <a:pPr algn="r"/>
            <a:fld id="{DEBA629F-D3A8-413D-B7DA-D3B22BF97CBE}" type="slidenum">
              <a:rPr lang="ru-RU" altLang="ru-RU" sz="1200"/>
              <a:pPr algn="r"/>
              <a:t>3</a:t>
            </a:fld>
            <a:endParaRPr lang="ru-RU" altLang="ru-RU" sz="1200"/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9450" y="4716463"/>
            <a:ext cx="5438775" cy="4467225"/>
          </a:xfrm>
          <a:noFill/>
        </p:spPr>
        <p:txBody>
          <a:bodyPr lIns="91508" tIns="45754" rIns="91508" bIns="45754"/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 txBox="1">
            <a:spLocks noGrp="1" noChangeArrowheads="1"/>
          </p:cNvSpPr>
          <p:nvPr/>
        </p:nvSpPr>
        <p:spPr bwMode="auto">
          <a:xfrm>
            <a:off x="3851275" y="9429750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508" tIns="45754" rIns="91508" bIns="45754" anchor="b"/>
          <a:lstStyle/>
          <a:p>
            <a:pPr algn="r"/>
            <a:fld id="{5ECE0531-850D-4804-82D1-EF500AA35571}" type="slidenum">
              <a:rPr lang="ru-RU" altLang="ru-RU" sz="1200"/>
              <a:pPr algn="r"/>
              <a:t>4</a:t>
            </a:fld>
            <a:endParaRPr lang="ru-RU" altLang="ru-RU" sz="1200"/>
          </a:p>
        </p:txBody>
      </p:sp>
      <p:sp>
        <p:nvSpPr>
          <p:cNvPr id="12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9450" y="4716463"/>
            <a:ext cx="5438775" cy="4467225"/>
          </a:xfrm>
          <a:noFill/>
        </p:spPr>
        <p:txBody>
          <a:bodyPr lIns="91508" tIns="45754" rIns="91508" bIns="45754"/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 txBox="1">
            <a:spLocks noGrp="1" noChangeArrowheads="1"/>
          </p:cNvSpPr>
          <p:nvPr/>
        </p:nvSpPr>
        <p:spPr bwMode="auto">
          <a:xfrm>
            <a:off x="3851275" y="9429750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508" tIns="45754" rIns="91508" bIns="45754" anchor="b"/>
          <a:lstStyle/>
          <a:p>
            <a:pPr algn="r"/>
            <a:fld id="{BE0A715A-C761-4365-8103-36522323590B}" type="slidenum">
              <a:rPr lang="ru-RU" altLang="ru-RU" sz="1200"/>
              <a:pPr algn="r"/>
              <a:t>5</a:t>
            </a:fld>
            <a:endParaRPr lang="ru-RU" altLang="ru-RU" sz="1200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9450" y="4716463"/>
            <a:ext cx="5438775" cy="4467225"/>
          </a:xfrm>
          <a:noFill/>
        </p:spPr>
        <p:txBody>
          <a:bodyPr lIns="91508" tIns="45754" rIns="91508" bIns="45754"/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E459C8-EF7E-42BC-9FB7-22B5F932F8DE}" type="datetime1">
              <a:rPr lang="ru-RU"/>
              <a:pPr>
                <a:defRPr/>
              </a:pPr>
              <a:t>05.05.2015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93CFCB-A549-4F7D-AAA9-9AB34CE95A3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3F86F2-AEFF-458D-98D8-EC7F70B0B3A7}" type="datetime1">
              <a:rPr lang="ru-RU"/>
              <a:pPr>
                <a:defRPr/>
              </a:pPr>
              <a:t>05.05.2015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53A8F6-B85C-4CF3-9256-F8BC4DD03FF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D78FC0-2D89-434D-B9C8-A40DC6EF0989}" type="datetime1">
              <a:rPr lang="ru-RU"/>
              <a:pPr>
                <a:defRPr/>
              </a:pPr>
              <a:t>05.05.2015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372615-CB25-4C4C-87C8-4C7B02F3EFD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E31333-0EF9-4121-B5E1-A3C6200B8AA7}" type="datetime1">
              <a:rPr lang="ru-RU"/>
              <a:pPr>
                <a:defRPr/>
              </a:pPr>
              <a:t>05.05.2015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8A9E90-B28B-4F46-9503-7AE80F961BB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849A12-1EBA-4392-95F9-44EBF78397D3}" type="datetime1">
              <a:rPr lang="ru-RU"/>
              <a:pPr>
                <a:defRPr/>
              </a:pPr>
              <a:t>05.05.2015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5F23B3-8176-4A96-90D6-56E42F451DF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B1A35B-3B2B-4D70-B14E-52CDD7AA2038}" type="datetime1">
              <a:rPr lang="ru-RU"/>
              <a:pPr>
                <a:defRPr/>
              </a:pPr>
              <a:t>05.05.2015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5B3D70-0E9F-4868-8184-F33BA14E1D2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F2DC97-6ED5-4AE3-B2D5-3334D2073D51}" type="datetime1">
              <a:rPr lang="ru-RU"/>
              <a:pPr>
                <a:defRPr/>
              </a:pPr>
              <a:t>05.05.2015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ECEC9F-C401-49DE-9845-25168635B67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A9CD1F-C573-49A0-80C2-3F87B5B3DA32}" type="datetime1">
              <a:rPr lang="ru-RU"/>
              <a:pPr>
                <a:defRPr/>
              </a:pPr>
              <a:t>05.05.2015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95FAFF-0C7F-4370-9D63-5B39B78CE20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457B2F-16D3-4A8E-BFEC-1C225A015DC7}" type="datetime1">
              <a:rPr lang="ru-RU"/>
              <a:pPr>
                <a:defRPr/>
              </a:pPr>
              <a:t>05.05.2015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9828A2-1DC9-4793-8974-821E5624C7B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C5EE45-5AE7-4B01-AAA7-CECD8A76613B}" type="datetime1">
              <a:rPr lang="ru-RU"/>
              <a:pPr>
                <a:defRPr/>
              </a:pPr>
              <a:t>05.05.2015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EB6F56-6E2B-4C42-A39E-402BF6E3079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1C2E4D-B532-4847-BB27-01320C93F886}" type="datetime1">
              <a:rPr lang="ru-RU"/>
              <a:pPr>
                <a:defRPr/>
              </a:pPr>
              <a:t>05.05.2015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436954-72E1-4EEE-8830-83694797D18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5DA440-37E0-4660-9DAA-4A2577D26729}" type="datetime1">
              <a:rPr lang="ru-RU"/>
              <a:pPr>
                <a:defRPr/>
              </a:pPr>
              <a:t>05.05.2015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31B94B-3E9D-4917-AC8D-63AF885C616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13065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 baseline="0">
                <a:solidFill>
                  <a:srgbClr val="A0320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4165A89-CE81-4AA7-B98F-3A48FA59C243}" type="datetime1">
              <a:rPr lang="ru-RU"/>
              <a:pPr>
                <a:defRPr/>
              </a:pPr>
              <a:t>05.05.2015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051050" y="6356350"/>
            <a:ext cx="30257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 baseline="0">
                <a:solidFill>
                  <a:srgbClr val="A0320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5364163" y="6356350"/>
            <a:ext cx="1054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 baseline="0">
                <a:solidFill>
                  <a:srgbClr val="A0320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380CC84-8890-46F3-93AB-E1D5EB3CDF3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9" r:id="rId2"/>
    <p:sldLayoutId id="2147483658" r:id="rId3"/>
    <p:sldLayoutId id="2147483657" r:id="rId4"/>
    <p:sldLayoutId id="2147483656" r:id="rId5"/>
    <p:sldLayoutId id="2147483655" r:id="rId6"/>
    <p:sldLayoutId id="2147483654" r:id="rId7"/>
    <p:sldLayoutId id="2147483653" r:id="rId8"/>
    <p:sldLayoutId id="2147483652" r:id="rId9"/>
    <p:sldLayoutId id="2147483651" r:id="rId10"/>
    <p:sldLayoutId id="2147483650" r:id="rId11"/>
    <p:sldLayoutId id="2147483649" r:id="rId12"/>
  </p:sldLayoutIdLst>
  <p:transition>
    <p:fade thruBlk="1"/>
  </p:transition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323850" y="1125538"/>
            <a:ext cx="8496300" cy="2117725"/>
          </a:xfrm>
        </p:spPr>
        <p:txBody>
          <a:bodyPr/>
          <a:lstStyle/>
          <a:p>
            <a:pPr eaLnBrk="1" hangingPunct="1"/>
            <a:r>
              <a:rPr lang="ru-RU" altLang="ru-RU" sz="2000" dirty="0" smtClean="0">
                <a:solidFill>
                  <a:schemeClr val="bg1"/>
                </a:solidFill>
                <a:latin typeface="Arial" charset="0"/>
              </a:rPr>
              <a:t/>
            </a:r>
            <a:br>
              <a:rPr lang="ru-RU" altLang="ru-RU" sz="2000" dirty="0" smtClean="0">
                <a:solidFill>
                  <a:schemeClr val="bg1"/>
                </a:solidFill>
                <a:latin typeface="Arial" charset="0"/>
              </a:rPr>
            </a:br>
            <a:r>
              <a:rPr lang="ru-RU" altLang="ru-RU" sz="3000" dirty="0" smtClean="0">
                <a:solidFill>
                  <a:schemeClr val="bg1"/>
                </a:solidFill>
                <a:latin typeface="Arial" charset="0"/>
              </a:rPr>
              <a:t/>
            </a:r>
            <a:br>
              <a:rPr lang="ru-RU" altLang="ru-RU" sz="3000" dirty="0" smtClean="0">
                <a:solidFill>
                  <a:schemeClr val="bg1"/>
                </a:solidFill>
                <a:latin typeface="Arial" charset="0"/>
              </a:rPr>
            </a:br>
            <a:r>
              <a:rPr lang="ru-RU" altLang="ru-RU" sz="3200" dirty="0" smtClean="0">
                <a:solidFill>
                  <a:schemeClr val="bg1"/>
                </a:solidFill>
                <a:latin typeface="Arial" charset="0"/>
              </a:rPr>
              <a:t>«</a:t>
            </a:r>
            <a:r>
              <a:rPr lang="ru-RU" altLang="ru-RU" sz="3200" b="1" dirty="0" smtClean="0">
                <a:solidFill>
                  <a:schemeClr val="bg1"/>
                </a:solidFill>
              </a:rPr>
              <a:t>О </a:t>
            </a:r>
            <a:r>
              <a:rPr lang="ru-RU" altLang="ru-RU" sz="3200" b="1" dirty="0" smtClean="0">
                <a:solidFill>
                  <a:schemeClr val="bg1"/>
                </a:solidFill>
              </a:rPr>
              <a:t>ситуации по ценам на продовольственном рынке в апреле 2015 г. и реализуемых мерах по ее стабилизации»</a:t>
            </a:r>
            <a:endParaRPr lang="ru-RU" altLang="ru-RU" sz="3200" dirty="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051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0825" y="4076700"/>
            <a:ext cx="6400800" cy="1800225"/>
          </a:xfrm>
        </p:spPr>
        <p:txBody>
          <a:bodyPr/>
          <a:lstStyle/>
          <a:p>
            <a:pPr algn="l" eaLnBrk="1" hangingPunct="1">
              <a:lnSpc>
                <a:spcPct val="80000"/>
              </a:lnSpc>
            </a:pPr>
            <a:endParaRPr lang="ru-RU" altLang="ru-RU" sz="2800" smtClean="0">
              <a:solidFill>
                <a:srgbClr val="898989"/>
              </a:solidFill>
            </a:endParaRPr>
          </a:p>
          <a:p>
            <a:pPr algn="l" eaLnBrk="1" hangingPunct="1">
              <a:lnSpc>
                <a:spcPct val="80000"/>
              </a:lnSpc>
            </a:pPr>
            <a:endParaRPr lang="en-US" altLang="ru-RU" sz="2800" smtClean="0">
              <a:solidFill>
                <a:srgbClr val="898989"/>
              </a:solidFill>
            </a:endParaRPr>
          </a:p>
          <a:p>
            <a:pPr algn="l" eaLnBrk="1" hangingPunct="1">
              <a:lnSpc>
                <a:spcPct val="80000"/>
              </a:lnSpc>
            </a:pPr>
            <a:endParaRPr lang="ru-RU" altLang="ru-RU" sz="2800" smtClean="0">
              <a:solidFill>
                <a:srgbClr val="898989"/>
              </a:solidFill>
            </a:endParaRPr>
          </a:p>
          <a:p>
            <a:pPr algn="l" eaLnBrk="1" hangingPunct="1">
              <a:lnSpc>
                <a:spcPct val="80000"/>
              </a:lnSpc>
            </a:pPr>
            <a:r>
              <a:rPr lang="ru-RU" altLang="ru-RU" sz="1400" smtClean="0">
                <a:solidFill>
                  <a:srgbClr val="898989"/>
                </a:solidFill>
              </a:rPr>
              <a:t>Заместитель Председателя Кабинета</a:t>
            </a:r>
          </a:p>
          <a:p>
            <a:pPr algn="l" eaLnBrk="1" hangingPunct="1">
              <a:lnSpc>
                <a:spcPct val="80000"/>
              </a:lnSpc>
            </a:pPr>
            <a:r>
              <a:rPr lang="ru-RU" altLang="ru-RU" sz="1400" smtClean="0">
                <a:solidFill>
                  <a:srgbClr val="898989"/>
                </a:solidFill>
              </a:rPr>
              <a:t>Министров Чувашской Республики –</a:t>
            </a:r>
          </a:p>
          <a:p>
            <a:pPr algn="l" eaLnBrk="1" hangingPunct="1">
              <a:lnSpc>
                <a:spcPct val="80000"/>
              </a:lnSpc>
            </a:pPr>
            <a:r>
              <a:rPr lang="ru-RU" altLang="ru-RU" sz="1400" smtClean="0">
                <a:solidFill>
                  <a:srgbClr val="898989"/>
                </a:solidFill>
              </a:rPr>
              <a:t>министр  сельского хозяйства</a:t>
            </a:r>
          </a:p>
          <a:p>
            <a:pPr algn="l" eaLnBrk="1" hangingPunct="1">
              <a:lnSpc>
                <a:spcPct val="80000"/>
              </a:lnSpc>
            </a:pPr>
            <a:r>
              <a:rPr lang="ru-RU" altLang="ru-RU" sz="1400" smtClean="0">
                <a:solidFill>
                  <a:srgbClr val="898989"/>
                </a:solidFill>
              </a:rPr>
              <a:t>Чувашской Республики С.В. Павлов</a:t>
            </a:r>
          </a:p>
          <a:p>
            <a:pPr algn="l" eaLnBrk="1" hangingPunct="1">
              <a:lnSpc>
                <a:spcPct val="80000"/>
              </a:lnSpc>
            </a:pPr>
            <a:endParaRPr lang="ru-RU" altLang="ru-RU" sz="1400" smtClean="0">
              <a:solidFill>
                <a:srgbClr val="898989"/>
              </a:solidFill>
            </a:endParaRPr>
          </a:p>
          <a:p>
            <a:pPr algn="l" eaLnBrk="1" hangingPunct="1">
              <a:lnSpc>
                <a:spcPct val="80000"/>
              </a:lnSpc>
            </a:pPr>
            <a:endParaRPr lang="ru-RU" altLang="ru-RU" sz="1400" smtClean="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64" name="Номер слайда 4"/>
          <p:cNvSpPr txBox="1">
            <a:spLocks noGrp="1"/>
          </p:cNvSpPr>
          <p:nvPr/>
        </p:nvSpPr>
        <p:spPr bwMode="auto">
          <a:xfrm>
            <a:off x="8532813" y="6381750"/>
            <a:ext cx="477837" cy="360363"/>
          </a:xfrm>
          <a:prstGeom prst="round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fld id="{CAD37DC3-4BFB-4691-995E-CCB82357304D}" type="slidenum">
              <a:rPr lang="ru-RU" b="1"/>
              <a:pPr algn="ctr">
                <a:defRPr/>
              </a:pPr>
              <a:t>2</a:t>
            </a:fld>
            <a:endParaRPr lang="ru-RU" b="1" dirty="0"/>
          </a:p>
        </p:txBody>
      </p:sp>
      <p:sp>
        <p:nvSpPr>
          <p:cNvPr id="15" name="Скругленный прямоугольник 14"/>
          <p:cNvSpPr/>
          <p:nvPr/>
        </p:nvSpPr>
        <p:spPr bwMode="auto">
          <a:xfrm>
            <a:off x="350688" y="143744"/>
            <a:ext cx="8432800" cy="864096"/>
          </a:xfrm>
          <a:prstGeom prst="roundRect">
            <a:avLst/>
          </a:prstGeom>
          <a:solidFill>
            <a:srgbClr val="FFCE33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90000" tIns="82800" rIns="54000" bIns="828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Ежедневный мониторинг цен на продукцию сельскохозяйственных и промышленных производителей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970360" y="2276475"/>
            <a:ext cx="2303462" cy="936625"/>
          </a:xfrm>
          <a:prstGeom prst="roundRect">
            <a:avLst/>
          </a:prstGeom>
          <a:solidFill>
            <a:srgbClr val="FFDC97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г</a:t>
            </a:r>
            <a:r>
              <a:rPr lang="ru-RU" b="1" dirty="0" smtClean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овядину,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свинину</a:t>
            </a:r>
            <a:endParaRPr lang="ru-RU" b="1" dirty="0">
              <a:solidFill>
                <a:srgbClr val="FFFFFF"/>
              </a:solidFill>
              <a:latin typeface="Arial" charset="0"/>
              <a:cs typeface="Arial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436097" y="2274888"/>
            <a:ext cx="2736850" cy="936625"/>
          </a:xfrm>
          <a:prstGeom prst="roundRect">
            <a:avLst/>
          </a:prstGeom>
          <a:solidFill>
            <a:srgbClr val="FFDC97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с</a:t>
            </a:r>
            <a:r>
              <a:rPr lang="ru-RU" b="1" dirty="0" smtClean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ыры твердые и мягкие,</a:t>
            </a:r>
          </a:p>
          <a:p>
            <a:pPr algn="ctr"/>
            <a:r>
              <a:rPr lang="ru-RU" b="1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м</a:t>
            </a:r>
            <a:r>
              <a:rPr lang="ru-RU" b="1" dirty="0" smtClean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асло сливочное</a:t>
            </a:r>
            <a:endParaRPr lang="ru-RU" b="1" dirty="0">
              <a:solidFill>
                <a:schemeClr val="tx1"/>
              </a:solidFill>
              <a:latin typeface="Arial" charset="0"/>
              <a:cs typeface="Times New Roman" pitchFamily="18" charset="0"/>
            </a:endParaRPr>
          </a:p>
        </p:txBody>
      </p:sp>
      <p:sp>
        <p:nvSpPr>
          <p:cNvPr id="4107" name="Rectangle 11"/>
          <p:cNvSpPr>
            <a:spLocks noChangeArrowheads="1"/>
          </p:cNvSpPr>
          <p:nvPr/>
        </p:nvSpPr>
        <p:spPr bwMode="auto">
          <a:xfrm>
            <a:off x="2227980" y="1484313"/>
            <a:ext cx="534293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 u="sng" dirty="0">
                <a:solidFill>
                  <a:srgbClr val="000000"/>
                </a:solidFill>
              </a:rPr>
              <a:t>В </a:t>
            </a:r>
            <a:r>
              <a:rPr lang="ru-RU" b="1" u="sng" dirty="0" smtClean="0">
                <a:solidFill>
                  <a:srgbClr val="000000"/>
                </a:solidFill>
              </a:rPr>
              <a:t>апреле </a:t>
            </a:r>
            <a:r>
              <a:rPr lang="ru-RU" b="1" u="sng" dirty="0" err="1">
                <a:solidFill>
                  <a:srgbClr val="000000"/>
                </a:solidFill>
              </a:rPr>
              <a:t>т.г</a:t>
            </a:r>
            <a:r>
              <a:rPr lang="ru-RU" b="1" u="sng" dirty="0">
                <a:solidFill>
                  <a:srgbClr val="000000"/>
                </a:solidFill>
              </a:rPr>
              <a:t>. </a:t>
            </a:r>
            <a:r>
              <a:rPr lang="ru-RU" b="1" u="sng" dirty="0">
                <a:solidFill>
                  <a:srgbClr val="000000"/>
                </a:solidFill>
              </a:rPr>
              <a:t>стабильные отпускные цены на</a:t>
            </a:r>
            <a:endParaRPr lang="ru-RU" b="1" u="sng" dirty="0">
              <a:solidFill>
                <a:srgbClr val="000000"/>
              </a:solidFill>
            </a:endParaRPr>
          </a:p>
        </p:txBody>
      </p:sp>
      <p:pic>
        <p:nvPicPr>
          <p:cNvPr id="4113" name="Picture 17" descr="Продам мясо баранина купить в Тюменской области на AVITO.r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022" y="3644900"/>
            <a:ext cx="2736850" cy="2005013"/>
          </a:xfrm>
          <a:prstGeom prst="rect">
            <a:avLst/>
          </a:prstGeom>
          <a:noFill/>
        </p:spPr>
      </p:pic>
      <p:pic>
        <p:nvPicPr>
          <p:cNvPr id="10" name="Picture 22" descr="Сыры в Москве - 43 предложения, сравнить цены и купить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8064" y="3891757"/>
            <a:ext cx="1512887" cy="1512888"/>
          </a:xfrm>
          <a:prstGeom prst="rect">
            <a:avLst/>
          </a:prstGeom>
          <a:noFill/>
        </p:spPr>
      </p:pic>
      <p:pic>
        <p:nvPicPr>
          <p:cNvPr id="12" name="Picture 20" descr="Anastasia Отзывы покупателей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64376" y="3862388"/>
            <a:ext cx="1468437" cy="146843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64" name="Номер слайда 4"/>
          <p:cNvSpPr txBox="1">
            <a:spLocks noGrp="1"/>
          </p:cNvSpPr>
          <p:nvPr/>
        </p:nvSpPr>
        <p:spPr bwMode="auto">
          <a:xfrm>
            <a:off x="8532813" y="6381750"/>
            <a:ext cx="477837" cy="360363"/>
          </a:xfrm>
          <a:prstGeom prst="round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fld id="{D89011F6-47B3-40A4-B23F-CB0AB5093F24}" type="slidenum">
              <a:rPr lang="ru-RU" b="1"/>
              <a:pPr algn="ctr">
                <a:defRPr/>
              </a:pPr>
              <a:t>3</a:t>
            </a:fld>
            <a:endParaRPr lang="ru-RU" b="1" dirty="0"/>
          </a:p>
        </p:txBody>
      </p:sp>
      <p:sp>
        <p:nvSpPr>
          <p:cNvPr id="15" name="Скругленный прямоугольник 14"/>
          <p:cNvSpPr/>
          <p:nvPr/>
        </p:nvSpPr>
        <p:spPr bwMode="auto">
          <a:xfrm>
            <a:off x="376088" y="143744"/>
            <a:ext cx="8432800" cy="864096"/>
          </a:xfrm>
          <a:prstGeom prst="roundRect">
            <a:avLst/>
          </a:prstGeom>
          <a:solidFill>
            <a:srgbClr val="FFCE33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90000" tIns="82800" rIns="54000" bIns="828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Ежедневный мониторинг цен на продукцию сельскохозяйственных и промышленных производителей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900113" y="1628775"/>
            <a:ext cx="3240087" cy="576263"/>
          </a:xfrm>
          <a:prstGeom prst="roundRect">
            <a:avLst/>
          </a:prstGeom>
          <a:solidFill>
            <a:srgbClr val="FFDC97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капусту 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белокочанную</a:t>
            </a:r>
            <a:endParaRPr lang="ru-RU" dirty="0">
              <a:solidFill>
                <a:schemeClr val="tx1"/>
              </a:solidFill>
              <a:latin typeface="Arial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436096" y="3717033"/>
            <a:ext cx="3096717" cy="576064"/>
          </a:xfrm>
          <a:prstGeom prst="roundRect">
            <a:avLst/>
          </a:prstGeom>
          <a:solidFill>
            <a:srgbClr val="FFDC97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хлеб из ржано-пшеничной и пшеничной муки</a:t>
            </a:r>
            <a:endParaRPr lang="ru-RU" dirty="0">
              <a:solidFill>
                <a:srgbClr val="FFFFFF"/>
              </a:solidFill>
              <a:latin typeface="Arial" charset="0"/>
              <a:cs typeface="Arial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220071" y="1615330"/>
            <a:ext cx="3312741" cy="576262"/>
          </a:xfrm>
          <a:prstGeom prst="roundRect">
            <a:avLst/>
          </a:prstGeom>
          <a:solidFill>
            <a:srgbClr val="FFDC97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Arial" charset="0"/>
                <a:cs typeface="Arial" charset="0"/>
              </a:rPr>
              <a:t>п</a:t>
            </a:r>
            <a:r>
              <a:rPr lang="ru-RU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родовольственную пшеницу 3 и 4 класса</a:t>
            </a:r>
            <a:endParaRPr lang="ru-RU" dirty="0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  <p:sp>
        <p:nvSpPr>
          <p:cNvPr id="3084" name="Rectangle 12"/>
          <p:cNvSpPr>
            <a:spLocks noChangeArrowheads="1"/>
          </p:cNvSpPr>
          <p:nvPr/>
        </p:nvSpPr>
        <p:spPr bwMode="auto">
          <a:xfrm>
            <a:off x="1979712" y="1124744"/>
            <a:ext cx="475316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 u="sng" dirty="0">
                <a:solidFill>
                  <a:srgbClr val="000000"/>
                </a:solidFill>
              </a:rPr>
              <a:t>В </a:t>
            </a:r>
            <a:r>
              <a:rPr lang="ru-RU" b="1" u="sng" dirty="0" smtClean="0">
                <a:solidFill>
                  <a:srgbClr val="000000"/>
                </a:solidFill>
              </a:rPr>
              <a:t>апреле</a:t>
            </a:r>
            <a:r>
              <a:rPr lang="ru-RU" b="1" u="sng" dirty="0" smtClean="0">
                <a:solidFill>
                  <a:srgbClr val="000000"/>
                </a:solidFill>
              </a:rPr>
              <a:t> </a:t>
            </a:r>
            <a:r>
              <a:rPr lang="ru-RU" b="1" u="sng" dirty="0" err="1">
                <a:solidFill>
                  <a:srgbClr val="000000"/>
                </a:solidFill>
              </a:rPr>
              <a:t>т.г</a:t>
            </a:r>
            <a:r>
              <a:rPr lang="ru-RU" b="1" u="sng" dirty="0">
                <a:solidFill>
                  <a:srgbClr val="000000"/>
                </a:solidFill>
              </a:rPr>
              <a:t>. </a:t>
            </a:r>
            <a:r>
              <a:rPr lang="ru-RU" b="1" u="sng" dirty="0" smtClean="0">
                <a:solidFill>
                  <a:srgbClr val="000000"/>
                </a:solidFill>
              </a:rPr>
              <a:t>наблюдается рост </a:t>
            </a:r>
            <a:r>
              <a:rPr lang="ru-RU" b="1" u="sng" dirty="0">
                <a:solidFill>
                  <a:srgbClr val="000000"/>
                </a:solidFill>
              </a:rPr>
              <a:t>цены на</a:t>
            </a:r>
          </a:p>
        </p:txBody>
      </p:sp>
      <p:pic>
        <p:nvPicPr>
          <p:cNvPr id="3086" name="Picture 14" descr="Слава миру на земле! . Слава хлебу на столе! - . &quot;Особенности развития гимназии 166 г. Новоалтайска в истории развития."/>
          <p:cNvPicPr>
            <a:picLocks noChangeAspect="1" noChangeArrowheads="1"/>
          </p:cNvPicPr>
          <p:nvPr/>
        </p:nvPicPr>
        <p:blipFill>
          <a:blip r:embed="rId3" cstate="print"/>
          <a:srcRect b="13217"/>
          <a:stretch>
            <a:fillRect/>
          </a:stretch>
        </p:blipFill>
        <p:spPr bwMode="auto">
          <a:xfrm>
            <a:off x="6500113" y="4537073"/>
            <a:ext cx="2317109" cy="1541462"/>
          </a:xfrm>
          <a:prstGeom prst="rect">
            <a:avLst/>
          </a:prstGeom>
          <a:noFill/>
        </p:spPr>
      </p:pic>
      <p:sp>
        <p:nvSpPr>
          <p:cNvPr id="9" name="Скругленный прямоугольник 8"/>
          <p:cNvSpPr/>
          <p:nvPr/>
        </p:nvSpPr>
        <p:spPr>
          <a:xfrm>
            <a:off x="900112" y="3717034"/>
            <a:ext cx="3383855" cy="576064"/>
          </a:xfrm>
          <a:prstGeom prst="roundRect">
            <a:avLst/>
          </a:prstGeom>
          <a:solidFill>
            <a:srgbClr val="FFDC97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к</a:t>
            </a:r>
            <a:r>
              <a:rPr lang="ru-RU" dirty="0" smtClean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артофель продовольственный</a:t>
            </a:r>
            <a:endParaRPr lang="ru-RU" dirty="0">
              <a:solidFill>
                <a:schemeClr val="tx1"/>
              </a:solidFill>
              <a:latin typeface="Arial" charset="0"/>
              <a:cs typeface="Times New Roman" pitchFamily="18" charset="0"/>
            </a:endParaRPr>
          </a:p>
        </p:txBody>
      </p:sp>
      <p:pic>
        <p:nvPicPr>
          <p:cNvPr id="17" name="Picture 9" descr="Капуста белокочанная сушеная цена, где купить в Чувашская Республика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35696" y="2383603"/>
            <a:ext cx="1800459" cy="1117192"/>
          </a:xfrm>
          <a:prstGeom prst="rect">
            <a:avLst/>
          </a:prstGeom>
          <a:noFill/>
        </p:spPr>
      </p:pic>
      <p:pic>
        <p:nvPicPr>
          <p:cNvPr id="18" name="Picture 15" descr="О контроле за вывозом продовольственного картофеля Федеральное государственное бюджетное учреждение &quot;Татарская межрегиональная в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03722" y="4537073"/>
            <a:ext cx="2063948" cy="1547961"/>
          </a:xfrm>
          <a:prstGeom prst="rect">
            <a:avLst/>
          </a:prstGeom>
          <a:noFill/>
        </p:spPr>
      </p:pic>
      <p:pic>
        <p:nvPicPr>
          <p:cNvPr id="19" name="Picture 13" descr="Игнатьев отменил продажу &quot;Чувашхлебопродукта&quot;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668265" y="2331002"/>
            <a:ext cx="2144095" cy="1276170"/>
          </a:xfrm>
          <a:prstGeom prst="rect">
            <a:avLst/>
          </a:prstGeom>
          <a:noFill/>
        </p:spPr>
      </p:pic>
      <p:sp>
        <p:nvSpPr>
          <p:cNvPr id="20" name="Скругленный прямоугольник 19"/>
          <p:cNvSpPr/>
          <p:nvPr/>
        </p:nvSpPr>
        <p:spPr>
          <a:xfrm>
            <a:off x="3837578" y="4537073"/>
            <a:ext cx="1816345" cy="620119"/>
          </a:xfrm>
          <a:prstGeom prst="roundRect">
            <a:avLst/>
          </a:prstGeom>
          <a:solidFill>
            <a:srgbClr val="FFDC97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мясо </a:t>
            </a:r>
            <a:r>
              <a:rPr lang="ru-RU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кур</a:t>
            </a:r>
            <a:endParaRPr lang="ru-RU" dirty="0">
              <a:solidFill>
                <a:srgbClr val="FFFFFF"/>
              </a:solidFill>
              <a:latin typeface="Arial" charset="0"/>
              <a:cs typeface="Arial" charset="0"/>
            </a:endParaRPr>
          </a:p>
        </p:txBody>
      </p:sp>
      <p:pic>
        <p:nvPicPr>
          <p:cNvPr id="21" name="Picture 18" descr="Производство мяса в республике Мордовия увеличилось на 14"/>
          <p:cNvPicPr>
            <a:picLocks noChangeAspect="1" noChangeArrowheads="1"/>
          </p:cNvPicPr>
          <p:nvPr/>
        </p:nvPicPr>
        <p:blipFill>
          <a:blip r:embed="rId7" cstate="print"/>
          <a:srcRect l="10292" r="21666"/>
          <a:stretch>
            <a:fillRect/>
          </a:stretch>
        </p:blipFill>
        <p:spPr bwMode="auto">
          <a:xfrm>
            <a:off x="3881655" y="5311054"/>
            <a:ext cx="1728192" cy="125087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64" name="Номер слайда 4"/>
          <p:cNvSpPr txBox="1">
            <a:spLocks noGrp="1"/>
          </p:cNvSpPr>
          <p:nvPr/>
        </p:nvSpPr>
        <p:spPr bwMode="auto">
          <a:xfrm>
            <a:off x="8532813" y="6381750"/>
            <a:ext cx="477837" cy="360363"/>
          </a:xfrm>
          <a:prstGeom prst="round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fld id="{CAD37DC3-4BFB-4691-995E-CCB82357304D}" type="slidenum">
              <a:rPr lang="ru-RU" b="1"/>
              <a:pPr algn="ctr">
                <a:defRPr/>
              </a:pPr>
              <a:t>4</a:t>
            </a:fld>
            <a:endParaRPr lang="ru-RU" b="1" dirty="0"/>
          </a:p>
        </p:txBody>
      </p:sp>
      <p:sp>
        <p:nvSpPr>
          <p:cNvPr id="15" name="Скругленный прямоугольник 14"/>
          <p:cNvSpPr/>
          <p:nvPr/>
        </p:nvSpPr>
        <p:spPr bwMode="auto">
          <a:xfrm>
            <a:off x="350688" y="143744"/>
            <a:ext cx="8432800" cy="864096"/>
          </a:xfrm>
          <a:prstGeom prst="roundRect">
            <a:avLst/>
          </a:prstGeom>
          <a:solidFill>
            <a:srgbClr val="FFCE33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90000" tIns="82800" rIns="54000" bIns="828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Ежедневный мониторинг цен на продукцию сельскохозяйственных и промышленных производителей</a:t>
            </a:r>
          </a:p>
        </p:txBody>
      </p:sp>
      <p:sp>
        <p:nvSpPr>
          <p:cNvPr id="4107" name="Rectangle 11"/>
          <p:cNvSpPr>
            <a:spLocks noChangeArrowheads="1"/>
          </p:cNvSpPr>
          <p:nvPr/>
        </p:nvSpPr>
        <p:spPr bwMode="auto">
          <a:xfrm>
            <a:off x="2030418" y="1196752"/>
            <a:ext cx="520841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 u="sng" dirty="0">
                <a:solidFill>
                  <a:srgbClr val="000000"/>
                </a:solidFill>
              </a:rPr>
              <a:t>В </a:t>
            </a:r>
            <a:r>
              <a:rPr lang="ru-RU" b="1" u="sng" dirty="0" smtClean="0">
                <a:solidFill>
                  <a:srgbClr val="000000"/>
                </a:solidFill>
              </a:rPr>
              <a:t>апреле </a:t>
            </a:r>
            <a:r>
              <a:rPr lang="ru-RU" b="1" u="sng" dirty="0" err="1" smtClean="0">
                <a:solidFill>
                  <a:srgbClr val="000000"/>
                </a:solidFill>
              </a:rPr>
              <a:t>т.г</a:t>
            </a:r>
            <a:r>
              <a:rPr lang="ru-RU" b="1" u="sng" dirty="0">
                <a:solidFill>
                  <a:srgbClr val="000000"/>
                </a:solidFill>
              </a:rPr>
              <a:t>. наблюдается </a:t>
            </a:r>
            <a:r>
              <a:rPr lang="ru-RU" b="1" u="sng" dirty="0" smtClean="0">
                <a:solidFill>
                  <a:srgbClr val="000000"/>
                </a:solidFill>
              </a:rPr>
              <a:t>снижение </a:t>
            </a:r>
            <a:r>
              <a:rPr lang="ru-RU" b="1" u="sng" dirty="0">
                <a:solidFill>
                  <a:srgbClr val="000000"/>
                </a:solidFill>
              </a:rPr>
              <a:t>цен  на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50825" y="1715840"/>
            <a:ext cx="3240088" cy="576262"/>
          </a:xfrm>
          <a:prstGeom prst="roundRect">
            <a:avLst/>
          </a:prstGeom>
          <a:solidFill>
            <a:srgbClr val="FFDC97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молоко </a:t>
            </a:r>
            <a:r>
              <a:rPr lang="ru-RU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сырое</a:t>
            </a:r>
            <a:endParaRPr lang="ru-RU" dirty="0">
              <a:solidFill>
                <a:srgbClr val="FFFFFF"/>
              </a:solidFill>
              <a:latin typeface="Arial" charset="0"/>
              <a:cs typeface="Arial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267744" y="4138340"/>
            <a:ext cx="4248472" cy="582612"/>
          </a:xfrm>
          <a:prstGeom prst="roundRect">
            <a:avLst/>
          </a:prstGeom>
          <a:solidFill>
            <a:srgbClr val="FFDC97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муку пшеничную</a:t>
            </a:r>
            <a:endParaRPr lang="ru-RU" dirty="0">
              <a:solidFill>
                <a:srgbClr val="FFFFFF"/>
              </a:solidFill>
              <a:latin typeface="Arial" charset="0"/>
              <a:cs typeface="Arial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807521" y="1772618"/>
            <a:ext cx="3240088" cy="576262"/>
          </a:xfrm>
          <a:prstGeom prst="roundRect">
            <a:avLst/>
          </a:prstGeom>
          <a:solidFill>
            <a:srgbClr val="FFDC97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молоко </a:t>
            </a:r>
            <a:r>
              <a:rPr lang="ru-RU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пастеризованное</a:t>
            </a:r>
            <a:endParaRPr lang="ru-RU" dirty="0">
              <a:solidFill>
                <a:srgbClr val="FFFFFF"/>
              </a:solidFill>
              <a:latin typeface="Arial" charset="0"/>
              <a:cs typeface="Arial" charset="0"/>
            </a:endParaRPr>
          </a:p>
          <a:p>
            <a:pPr algn="ctr"/>
            <a:endParaRPr lang="ru-RU" b="1" dirty="0">
              <a:solidFill>
                <a:srgbClr val="FFFFFF"/>
              </a:solidFill>
              <a:latin typeface="Arial" charset="0"/>
              <a:cs typeface="Arial" charset="0"/>
            </a:endParaRPr>
          </a:p>
        </p:txBody>
      </p:sp>
      <p:pic>
        <p:nvPicPr>
          <p:cNvPr id="17" name="Picture 35" descr="Мука ОАО &quot;Чувашхлебопродукт&quot; Пшеничная Хлебопекарная высший …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06837" y="4940846"/>
            <a:ext cx="1368152" cy="1586408"/>
          </a:xfrm>
          <a:prstGeom prst="rect">
            <a:avLst/>
          </a:prstGeom>
          <a:noFill/>
        </p:spPr>
      </p:pic>
      <p:pic>
        <p:nvPicPr>
          <p:cNvPr id="18" name="Picture 35" descr="Мука ОАО &quot;Чувашхлебопродукт&quot; Пшеничная Хлебопекарная высший …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13610" y="4826272"/>
            <a:ext cx="1376239" cy="1595785"/>
          </a:xfrm>
          <a:prstGeom prst="rect">
            <a:avLst/>
          </a:prstGeom>
          <a:noFill/>
        </p:spPr>
      </p:pic>
      <p:pic>
        <p:nvPicPr>
          <p:cNvPr id="1026" name="Picture 2" descr="http://www.cap.ru/../UserFiles/banners/milk(2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566" y="2348880"/>
            <a:ext cx="2152084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6" descr="Наша Корова"/>
          <p:cNvPicPr>
            <a:picLocks noChangeAspect="1" noChangeArrowheads="1"/>
          </p:cNvPicPr>
          <p:nvPr/>
        </p:nvPicPr>
        <p:blipFill>
          <a:blip r:embed="rId5" cstate="print"/>
          <a:srcRect b="23410"/>
          <a:stretch>
            <a:fillRect/>
          </a:stretch>
        </p:blipFill>
        <p:spPr bwMode="auto">
          <a:xfrm>
            <a:off x="4518596" y="2819027"/>
            <a:ext cx="3529013" cy="11985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6682697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64" name="Номер слайда 4"/>
          <p:cNvSpPr txBox="1">
            <a:spLocks noGrp="1"/>
          </p:cNvSpPr>
          <p:nvPr/>
        </p:nvSpPr>
        <p:spPr bwMode="auto">
          <a:xfrm>
            <a:off x="8532813" y="6381750"/>
            <a:ext cx="477837" cy="360363"/>
          </a:xfrm>
          <a:prstGeom prst="round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fld id="{B91D7C91-0ECB-475B-8613-D0732EA4E398}" type="slidenum">
              <a:rPr lang="ru-RU" b="1"/>
              <a:pPr algn="ctr">
                <a:defRPr/>
              </a:pPr>
              <a:t>5</a:t>
            </a:fld>
            <a:endParaRPr lang="ru-RU" b="1" dirty="0"/>
          </a:p>
        </p:txBody>
      </p:sp>
      <p:sp>
        <p:nvSpPr>
          <p:cNvPr id="15" name="Скругленный прямоугольник 14"/>
          <p:cNvSpPr/>
          <p:nvPr/>
        </p:nvSpPr>
        <p:spPr bwMode="auto">
          <a:xfrm>
            <a:off x="355527" y="199083"/>
            <a:ext cx="8432800" cy="864095"/>
          </a:xfrm>
          <a:prstGeom prst="roundRect">
            <a:avLst/>
          </a:prstGeom>
          <a:solidFill>
            <a:srgbClr val="FFCE33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90000" tIns="82800" rIns="54000" bIns="828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Общегородской месячник по реализации сельскохозяйственной продукции «Весна-2015»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D:\Users\agro58\AppData\Local\Microsoft\Windows\Temporary Internet Files\Content.Outlook\5J4WBK54\20150425_10420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859442"/>
            <a:ext cx="3024336" cy="2449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D:\Users\agro58\AppData\Local\Microsoft\Windows\Temporary Internet Files\Content.Outlook\5J4WBK54\20150425_10494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960" y="1484784"/>
            <a:ext cx="3142908" cy="1880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D:\Users\agro58\AppData\Local\Microsoft\Windows\Temporary Internet Files\Content.Outlook\5J4WBK54\20150425_10485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8296" y="4149080"/>
            <a:ext cx="3107816" cy="2232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D:\Users\agro58\AppData\Local\Microsoft\Windows\Temporary Internet Files\Content.Outlook\5J4WBK54\20150425_103958 (2)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430601"/>
            <a:ext cx="3150096" cy="2362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539750" y="2349500"/>
            <a:ext cx="822960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Спасибо за внимание!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14290</TotalTime>
  <Words>122</Words>
  <Application>Microsoft Office PowerPoint</Application>
  <PresentationFormat>Экран (4:3)</PresentationFormat>
  <Paragraphs>37</Paragraphs>
  <Slides>6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  «О ситуации по ценам на продовольственном рынке в апреле 2015 г. и реализуемых мерах по ее стабилизации»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</dc:title>
  <dc:creator>ОМ</dc:creator>
  <cp:lastModifiedBy>Минсельхоз 58.</cp:lastModifiedBy>
  <cp:revision>287</cp:revision>
  <cp:lastPrinted>2015-05-07T04:56:15Z</cp:lastPrinted>
  <dcterms:created xsi:type="dcterms:W3CDTF">2011-09-23T06:24:52Z</dcterms:created>
  <dcterms:modified xsi:type="dcterms:W3CDTF">2015-05-07T06:28:16Z</dcterms:modified>
</cp:coreProperties>
</file>