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56" r:id="rId2"/>
    <p:sldId id="258" r:id="rId3"/>
    <p:sldId id="270" r:id="rId4"/>
    <p:sldId id="282" r:id="rId5"/>
    <p:sldId id="271" r:id="rId6"/>
    <p:sldId id="281" r:id="rId7"/>
    <p:sldId id="267" r:id="rId8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7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71834D-0960-4D18-A9FF-6F8E07C8DCC1}" type="datetimeFigureOut">
              <a:rPr lang="ru-RU" smtClean="0"/>
              <a:t>23.05.2015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3388B-FEB5-4B8F-B8F1-7854E37C2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971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224-40B2-4715-8F8D-86A6294F70A7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85045-0D56-4E02-B967-53B7DF1384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224-40B2-4715-8F8D-86A6294F70A7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85045-0D56-4E02-B967-53B7DF1384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224-40B2-4715-8F8D-86A6294F70A7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85045-0D56-4E02-B967-53B7DF1384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224-40B2-4715-8F8D-86A6294F70A7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85045-0D56-4E02-B967-53B7DF1384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224-40B2-4715-8F8D-86A6294F70A7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85045-0D56-4E02-B967-53B7DF1384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224-40B2-4715-8F8D-86A6294F70A7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85045-0D56-4E02-B967-53B7DF1384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224-40B2-4715-8F8D-86A6294F70A7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85045-0D56-4E02-B967-53B7DF1384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224-40B2-4715-8F8D-86A6294F70A7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85045-0D56-4E02-B967-53B7DF1384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224-40B2-4715-8F8D-86A6294F70A7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85045-0D56-4E02-B967-53B7DF1384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224-40B2-4715-8F8D-86A6294F70A7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85045-0D56-4E02-B967-53B7DF1384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224-40B2-4715-8F8D-86A6294F70A7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85045-0D56-4E02-B967-53B7DF1384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C4224-40B2-4715-8F8D-86A6294F70A7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85045-0D56-4E02-B967-53B7DF1384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916832"/>
            <a:ext cx="7772400" cy="1470025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О </a:t>
            </a:r>
            <a:r>
              <a:rPr lang="ru-RU" sz="3600" b="1" dirty="0" smtClean="0">
                <a:solidFill>
                  <a:schemeClr val="bg1"/>
                </a:solidFill>
              </a:rPr>
              <a:t>предварительных итогах проведения весенних полевых сельскохозяйственных работ и задачах на предстоящий период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611188" y="4868863"/>
            <a:ext cx="496892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 pitchFamily="18" charset="0"/>
              </a:rPr>
              <a:t>Докладчик: Заместитель Председателя Кабинета Министров Чувашской Республики -  министр сельского хозяйства Чувашской Республики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Georgia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 pitchFamily="18" charset="0"/>
              </a:rPr>
              <a:t>Павлов Сергей Владимирович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668344" y="6480720"/>
            <a:ext cx="360040" cy="332656"/>
          </a:xfrm>
          <a:ln cap="rnd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fld id="{25BF8161-463B-4A7E-A918-2DF8AE2BD346}" type="slidenum">
              <a:rPr lang="ru-RU" sz="1600" b="1" smtClean="0">
                <a:solidFill>
                  <a:schemeClr val="tx1"/>
                </a:solidFill>
              </a:rPr>
              <a:pPr algn="ctr">
                <a:defRPr/>
              </a:pPr>
              <a:t>2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000" b="1" dirty="0" smtClean="0"/>
              <a:t>Начало основных весенних полевых сельскохозяйственных работ</a:t>
            </a:r>
            <a:endParaRPr lang="ru-RU" sz="2000" b="1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81131"/>
              </p:ext>
            </p:extLst>
          </p:nvPr>
        </p:nvGraphicFramePr>
        <p:xfrm>
          <a:off x="395536" y="1412776"/>
          <a:ext cx="8424934" cy="3621636"/>
        </p:xfrm>
        <a:graphic>
          <a:graphicData uri="http://schemas.openxmlformats.org/drawingml/2006/table">
            <a:tbl>
              <a:tblPr>
                <a:tableStyleId>{EB344D84-9AFB-497E-A393-DC336BA19D2E}</a:tableStyleId>
              </a:tblPr>
              <a:tblGrid>
                <a:gridCol w="2506384"/>
                <a:gridCol w="922491"/>
                <a:gridCol w="851960"/>
                <a:gridCol w="736262"/>
                <a:gridCol w="673153"/>
                <a:gridCol w="683671"/>
                <a:gridCol w="683671"/>
                <a:gridCol w="683671"/>
                <a:gridCol w="683671"/>
              </a:tblGrid>
              <a:tr h="160277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1" u="none" strike="noStrike" dirty="0">
                          <a:effectLst/>
                        </a:rPr>
                        <a:t> </a:t>
                      </a:r>
                      <a:endParaRPr lang="ru-RU" sz="1300" b="1" u="none" strike="noStrike" dirty="0" smtClean="0">
                        <a:effectLst/>
                      </a:endParaRPr>
                    </a:p>
                    <a:p>
                      <a:pPr algn="l" fontAlgn="b"/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</a:rPr>
                        <a:t>2008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</a:rPr>
                        <a:t>2009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</a:rPr>
                        <a:t>2010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</a:rPr>
                        <a:t>2011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</a:rPr>
                        <a:t>2012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</a:rPr>
                        <a:t>2013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</a:rPr>
                        <a:t>2014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</a:rPr>
                        <a:t>2015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</a:tr>
              <a:tr h="160277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Выход на весенние полевые работы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28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марта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6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апреля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9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апреля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18 апреля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18 апреля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9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апреля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26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марта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18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марта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</a:tr>
              <a:tr h="160277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Сев яровых зерновых и зернобобовых культур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3 </a:t>
                      </a: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апреля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17</a:t>
                      </a: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 </a:t>
                      </a:r>
                      <a:r>
                        <a:rPr lang="ru-RU" sz="1300" u="none" strike="noStrike" dirty="0">
                          <a:effectLst/>
                        </a:rPr>
                        <a:t>апреля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19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апреля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26 апреля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23 апреля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20 апреля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13 апреля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23 апреля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</a:tr>
              <a:tr h="160277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Посадка картофеля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11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апреля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28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апреля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26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апреля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28 апреля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2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30 апреля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22 апреля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3</a:t>
                      </a: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 </a:t>
                      </a:r>
                      <a:r>
                        <a:rPr lang="ru-RU" sz="1300" u="none" strike="noStrike" dirty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</a:tr>
              <a:tr h="160277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Сев овощей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8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апреля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28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апреля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20</a:t>
                      </a: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 </a:t>
                      </a:r>
                      <a:r>
                        <a:rPr lang="ru-RU" sz="1300" u="none" strike="noStrike" dirty="0">
                          <a:effectLst/>
                        </a:rPr>
                        <a:t>апреля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28 апреля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27 апреля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23 апреля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21 апреля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3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</a:tr>
              <a:tr h="160277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Сев сахарной свеклы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11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апреля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5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27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апреля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28 апреля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27 апреля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27 апреля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21 апреля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3</a:t>
                      </a: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 </a:t>
                      </a:r>
                      <a:r>
                        <a:rPr lang="ru-RU" sz="1300" u="none" strike="noStrike" dirty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</a:tr>
              <a:tr h="160277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Навешивание хмеля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6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12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12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16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5</a:t>
                      </a: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 </a:t>
                      </a:r>
                      <a:r>
                        <a:rPr lang="ru-RU" sz="1300" u="none" strike="noStrike" dirty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2</a:t>
                      </a: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 </a:t>
                      </a:r>
                      <a:r>
                        <a:rPr lang="ru-RU" sz="1300" u="none" strike="noStrike" dirty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6</a:t>
                      </a: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 </a:t>
                      </a:r>
                      <a:r>
                        <a:rPr lang="ru-RU" sz="1300" u="none" strike="noStrike" dirty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9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</a:tr>
              <a:tr h="160277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 err="1" smtClean="0">
                          <a:effectLst/>
                        </a:rPr>
                        <a:t>Химпрополка</a:t>
                      </a:r>
                      <a:r>
                        <a:rPr lang="ru-RU" sz="1300" u="none" strike="noStrike" dirty="0" smtClean="0">
                          <a:effectLst/>
                        </a:rPr>
                        <a:t> </a:t>
                      </a:r>
                      <a:r>
                        <a:rPr lang="ru-RU" sz="1300" u="none" strike="noStrike" dirty="0">
                          <a:effectLst/>
                        </a:rPr>
                        <a:t>зерновых и зернобобовых культур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effectLst/>
                        </a:rPr>
                        <a:t>8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effectLst/>
                        </a:rPr>
                        <a:t>8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effectLst/>
                        </a:rPr>
                        <a:t>11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effectLst/>
                        </a:rPr>
                        <a:t>17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15</a:t>
                      </a:r>
                    </a:p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 </a:t>
                      </a:r>
                      <a:r>
                        <a:rPr lang="ru-RU" sz="1300" u="none" strike="noStrike" dirty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effectLst/>
                        </a:rPr>
                        <a:t>13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5</a:t>
                      </a:r>
                    </a:p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 </a:t>
                      </a:r>
                      <a:r>
                        <a:rPr lang="ru-RU" sz="1300" u="none" strike="noStrike" dirty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effectLst/>
                        </a:rPr>
                        <a:t>15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</a:tr>
              <a:tr h="160277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Химзащита зерновых и зернобобовых культур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8</a:t>
                      </a:r>
                    </a:p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 </a:t>
                      </a:r>
                      <a:r>
                        <a:rPr lang="ru-RU" sz="1300" u="none" strike="noStrike" dirty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15</a:t>
                      </a:r>
                    </a:p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 </a:t>
                      </a:r>
                      <a:r>
                        <a:rPr lang="ru-RU" sz="1300" u="none" strike="noStrike" dirty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18</a:t>
                      </a:r>
                    </a:p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 </a:t>
                      </a:r>
                      <a:r>
                        <a:rPr lang="ru-RU" sz="1300" u="none" strike="noStrike" dirty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effectLst/>
                        </a:rPr>
                        <a:t>25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16</a:t>
                      </a:r>
                    </a:p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 </a:t>
                      </a:r>
                      <a:r>
                        <a:rPr lang="ru-RU" sz="1300" u="none" strike="noStrike" dirty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14</a:t>
                      </a:r>
                    </a:p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 </a:t>
                      </a:r>
                      <a:r>
                        <a:rPr lang="ru-RU" sz="1300" u="none" strike="noStrike" dirty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effectLst/>
                        </a:rPr>
                        <a:t>13 </a:t>
                      </a:r>
                      <a:endParaRPr lang="ru-RU" sz="13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15</a:t>
                      </a:r>
                    </a:p>
                    <a:p>
                      <a:pPr algn="ctr" fontAlgn="b"/>
                      <a:r>
                        <a:rPr lang="ru-RU" sz="1300" u="none" strike="noStrike" dirty="0" smtClean="0">
                          <a:effectLst/>
                        </a:rPr>
                        <a:t> </a:t>
                      </a:r>
                      <a:r>
                        <a:rPr lang="ru-RU" sz="1300" u="none" strike="noStrike" dirty="0">
                          <a:effectLst/>
                        </a:rPr>
                        <a:t>мая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64" marR="6164" marT="616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5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4000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FFFF"/>
                </a:solidFill>
              </a:rPr>
              <a:t>Сев яровых зерновых и зернобобовых культур</a:t>
            </a:r>
            <a:endParaRPr lang="ru-RU" sz="2000" b="1" dirty="0">
              <a:solidFill>
                <a:srgbClr val="FFFFFF"/>
              </a:solidFill>
            </a:endParaRPr>
          </a:p>
        </p:txBody>
      </p:sp>
      <p:sp>
        <p:nvSpPr>
          <p:cNvPr id="6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668344" y="6480720"/>
            <a:ext cx="360040" cy="332656"/>
          </a:xfrm>
          <a:ln cap="rnd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fld id="{25BF8161-463B-4A7E-A918-2DF8AE2BD346}" type="slidenum">
              <a:rPr lang="ru-RU" sz="1600" b="1" smtClean="0">
                <a:solidFill>
                  <a:schemeClr val="tx1"/>
                </a:solidFill>
              </a:rPr>
              <a:pPr algn="ctr">
                <a:defRPr/>
              </a:pPr>
              <a:t>3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9552" y="620688"/>
            <a:ext cx="8208912" cy="1152128"/>
          </a:xfrm>
          <a:prstGeom prst="roundRect">
            <a:avLst/>
          </a:prstGeom>
          <a:gradFill>
            <a:gsLst>
              <a:gs pos="0">
                <a:srgbClr val="66FF66"/>
              </a:gs>
              <a:gs pos="35000">
                <a:srgbClr val="D5FFD5"/>
              </a:gs>
              <a:gs pos="100000">
                <a:srgbClr val="FFFFEB"/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/>
              <a:t>Яровые зерновые и зернобобовые культуры в сельскохозяйственных организациях и крупных К(Ф)Х посеяны на площади 194,4 тыс. га или 98,1% от запланированного, в том числе кукуруза на зерно посеяна на 2,1 тыс. га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9552" y="2060848"/>
            <a:ext cx="8208912" cy="1224136"/>
          </a:xfrm>
          <a:prstGeom prst="roundRect">
            <a:avLst/>
          </a:prstGeom>
          <a:gradFill>
            <a:gsLst>
              <a:gs pos="0">
                <a:srgbClr val="66FF66"/>
              </a:gs>
              <a:gs pos="35000">
                <a:srgbClr val="D5FFD5"/>
              </a:gs>
              <a:gs pos="100000">
                <a:srgbClr val="FFFFEB"/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/>
              <a:t>Сельскохозяйственные товаропроизводители </a:t>
            </a:r>
            <a:r>
              <a:rPr lang="ru-RU" b="1" i="1" dirty="0" err="1"/>
              <a:t>Аликовского</a:t>
            </a:r>
            <a:r>
              <a:rPr lang="ru-RU" b="1" i="1" dirty="0"/>
              <a:t>, </a:t>
            </a:r>
            <a:r>
              <a:rPr lang="ru-RU" b="1" i="1" dirty="0" err="1"/>
              <a:t>Батыревского</a:t>
            </a:r>
            <a:r>
              <a:rPr lang="ru-RU" b="1" i="1" dirty="0"/>
              <a:t> (100,3%), </a:t>
            </a:r>
            <a:r>
              <a:rPr lang="ru-RU" b="1" i="1" dirty="0" err="1"/>
              <a:t>Вурнарского</a:t>
            </a:r>
            <a:r>
              <a:rPr lang="ru-RU" b="1" i="1" dirty="0"/>
              <a:t> (104,2%), </a:t>
            </a:r>
            <a:r>
              <a:rPr lang="ru-RU" b="1" i="1" dirty="0" err="1"/>
              <a:t>Ибресинского</a:t>
            </a:r>
            <a:r>
              <a:rPr lang="ru-RU" b="1" i="1" dirty="0"/>
              <a:t>, </a:t>
            </a:r>
            <a:r>
              <a:rPr lang="ru-RU" b="1" i="1" dirty="0" err="1"/>
              <a:t>Канашского</a:t>
            </a:r>
            <a:r>
              <a:rPr lang="ru-RU" b="1" i="1" dirty="0"/>
              <a:t> (100,8%), Комсомольского (100,8%), Порецкого (100,1%), </a:t>
            </a:r>
            <a:r>
              <a:rPr lang="ru-RU" b="1" i="1" dirty="0" err="1"/>
              <a:t>Ядринского</a:t>
            </a:r>
            <a:r>
              <a:rPr lang="ru-RU" b="1" i="1" dirty="0"/>
              <a:t> и </a:t>
            </a:r>
            <a:r>
              <a:rPr lang="ru-RU" b="1" i="1" dirty="0" err="1"/>
              <a:t>Яльчикского</a:t>
            </a:r>
            <a:r>
              <a:rPr lang="ru-RU" b="1" i="1" dirty="0"/>
              <a:t> районов выполнили план сева яровых зерновых и зернобобовых культур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0018" y="4941168"/>
            <a:ext cx="8208912" cy="864096"/>
          </a:xfrm>
          <a:prstGeom prst="roundRect">
            <a:avLst/>
          </a:prstGeom>
          <a:gradFill>
            <a:gsLst>
              <a:gs pos="0">
                <a:srgbClr val="66FF66"/>
              </a:gs>
              <a:gs pos="35000">
                <a:srgbClr val="D5FFD5"/>
              </a:gs>
              <a:gs pos="100000">
                <a:srgbClr val="FFFFEB"/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/>
              <a:t>Сельскохозяйственными товаропроизводителями проводится </a:t>
            </a:r>
            <a:r>
              <a:rPr lang="ru-RU" b="1" i="1" dirty="0" err="1"/>
              <a:t>химпрополка</a:t>
            </a:r>
            <a:r>
              <a:rPr lang="ru-RU" b="1" i="1" dirty="0"/>
              <a:t> (8,3 тыс. га) и химзащита (0,6 тыс. га) зерновых культур.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0018" y="3717032"/>
            <a:ext cx="8208912" cy="936104"/>
          </a:xfrm>
          <a:prstGeom prst="roundRect">
            <a:avLst/>
          </a:prstGeom>
          <a:gradFill>
            <a:gsLst>
              <a:gs pos="0">
                <a:srgbClr val="66FF66"/>
              </a:gs>
              <a:gs pos="35000">
                <a:srgbClr val="D5FFD5"/>
              </a:gs>
              <a:gs pos="100000">
                <a:srgbClr val="FFFFEB"/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rgbClr val="FF0000"/>
                </a:solidFill>
              </a:rPr>
              <a:t>Менее 90% запланированной площади яровых зерновых и зернобобовых культур посеяно в Чебоксарском районе (87,6%).</a:t>
            </a:r>
          </a:p>
        </p:txBody>
      </p:sp>
    </p:spTree>
    <p:extLst>
      <p:ext uri="{BB962C8B-B14F-4D97-AF65-F5344CB8AC3E}">
        <p14:creationId xmlns:p14="http://schemas.microsoft.com/office/powerpoint/2010/main" val="128476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668344" y="6480720"/>
            <a:ext cx="360040" cy="332656"/>
          </a:xfrm>
          <a:ln cap="rnd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fld id="{25BF8161-463B-4A7E-A918-2DF8AE2BD346}" type="slidenum">
              <a:rPr lang="ru-RU" sz="1600" b="1" smtClean="0">
                <a:solidFill>
                  <a:schemeClr val="tx1"/>
                </a:solidFill>
              </a:rPr>
              <a:pPr algn="ctr">
                <a:defRPr/>
              </a:pPr>
              <a:t>4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000" b="1" dirty="0" smtClean="0"/>
              <a:t>Прогноз посадочной площади картофеля (по данным администраций муниципальных районов)</a:t>
            </a:r>
            <a:endParaRPr lang="ru-RU" sz="2000" b="1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591645"/>
              </p:ext>
            </p:extLst>
          </p:nvPr>
        </p:nvGraphicFramePr>
        <p:xfrm>
          <a:off x="179512" y="908720"/>
          <a:ext cx="8856984" cy="56104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2342"/>
                <a:gridCol w="1059826"/>
                <a:gridCol w="1152128"/>
                <a:gridCol w="1152128"/>
                <a:gridCol w="1008112"/>
                <a:gridCol w="3096344"/>
                <a:gridCol w="936104"/>
              </a:tblGrid>
              <a:tr h="2633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№ п/п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Наименование района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Посадочная площадь план (га)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Посадочная площадь прогноз (га)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% выполнения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причины невыполнения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% к 2014 году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35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Алатырский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90,0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95,0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105,6%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104,4%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3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Аликовский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980,0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645,0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65,8%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Отсутствие финансовых средств и семенного материала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101,8%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35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Батыревский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1645,0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1645,0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100,0%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93,0%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3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Вурнарский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1160,0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700,4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60,4%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По данным производственно-финансового плана сельхозпредприятий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127,1%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35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Ибресинский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170,0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170,0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100,0%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227,9%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35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Канашский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533,0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219,0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41,1%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Не имеется семенного материала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96,7%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800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Козловский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990,0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810,0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81,8%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Ряд крестьянских (фермерских) хозяйств в связи с отказом по выдаче кредитов Сбербанком на проведение  весенне-полевых работ отказались от увеличения посадочных площадей под картофелем; 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некоторые крестьянские (фермерские) хозяйства провели ликвидацию своих хозяйств в связи: 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с выходом на пенсию или переходом на другую работу;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из-за большой кредиторской задолженности перед банками были вынуждены  распродать имеющуюся технику и семенной материал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88,0%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3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Комсомольский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1558,0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1250,0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80,2%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Нехватка семян и отсутствие финансовых средств на их приобретение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108,4%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35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Красноармейский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275,0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275,0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100,0%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125,7%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35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Красночетайский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100,0%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108,0%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35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Мариинско-Посадский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424,0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424,0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100,0%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108,8%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3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Моргаушский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769,0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385,0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50,1%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Финансовые проблемы и недостаточное количество семян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119,2%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35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Порецкий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11,0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11,0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100,0%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363,0%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35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Урмарский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1276,0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805,0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63,1%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Не хватает семенного материала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115,2%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35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Цивильский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340,0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194,0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57,1%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Высокая трудоемкость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97,1%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35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Чебоксарский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118,0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92,0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78,0%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Отсутствие посадочного материала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90,6%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35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Шемуршинский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212,0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212,0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100,0%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134,2%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3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Шумерлинский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89,0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4,5%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В связи с недостатком трудовых ресурсов в сельскохозяйстенных предприятиях района 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60,9%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800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Ядринский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531,0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357,0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67,2%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СХПК им. Ульянова(80 га) — банкрот; хозяйство выкупило ООО «Сортсемовощ» 30 га капусты, 600 га многолетние травы на семена. 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КОПХ «Ленинская Искра»(70 га) — не сохранились семена после уборки картофеля в 2012 г.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СХПК «Дружба»(300 га) -  банкрот; земли обрабатывает КФХ «Григорьева О.В.» 15 га капусты, 600 га зерновые.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105,2%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333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Яльчикский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740,0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736,0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99,5%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Дальнейшее увеличение площадей картофеля не представляется возможным в связи: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- посевные площади всех сельскохозяйственных культур предусматривается увеличить на 400 га, что составит 101 % к прошлогоднему уровню;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- овощные культуры (включая семенники овощных культур) будут возделываться на площади 129 га или 150 % к  прошлогоднему уровню;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- зернобобовые культуры засеяны на площади 1184 га, что составляет     101,4 %  к уровню 2014 года.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100,0%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35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Янтиковский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443,0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205,0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46,3%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Не хватает семенного материала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106,7%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083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Чувашская Республика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12374,0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9254,4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74,8%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105,1%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816" marR="2816" marT="28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976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/>
              <a:t>Посевные работы</a:t>
            </a:r>
            <a:endParaRPr lang="ru-RU" sz="2000" b="1" dirty="0">
              <a:solidFill>
                <a:srgbClr val="FFFFFF"/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668344" y="6480720"/>
            <a:ext cx="360040" cy="332656"/>
          </a:xfrm>
          <a:ln cap="rnd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fld id="{25BF8161-463B-4A7E-A918-2DF8AE2BD346}" type="slidenum">
              <a:rPr lang="ru-RU" sz="1600" b="1" smtClean="0">
                <a:solidFill>
                  <a:schemeClr val="tx1"/>
                </a:solidFill>
              </a:rPr>
              <a:pPr algn="ctr">
                <a:defRPr/>
              </a:pPr>
              <a:t>5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553" y="620689"/>
            <a:ext cx="8064895" cy="158417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i="1" dirty="0">
                <a:solidFill>
                  <a:srgbClr val="000000"/>
                </a:solidFill>
                <a:latin typeface="Arial" pitchFamily="34" charset="0"/>
              </a:rPr>
              <a:t>В сельскохозяйственных организациях и крупных КФХ </a:t>
            </a:r>
            <a:r>
              <a:rPr lang="ru-RU" i="1" dirty="0" smtClean="0">
                <a:solidFill>
                  <a:srgbClr val="000000"/>
                </a:solidFill>
                <a:latin typeface="Arial" pitchFamily="34" charset="0"/>
              </a:rPr>
              <a:t>овощи </a:t>
            </a:r>
            <a:r>
              <a:rPr lang="ru-RU" i="1" dirty="0">
                <a:solidFill>
                  <a:srgbClr val="000000"/>
                </a:solidFill>
                <a:latin typeface="Arial" pitchFamily="34" charset="0"/>
              </a:rPr>
              <a:t>посеяны на площади 514 га, технические культуры – 6,2 тыс. га (из них сахарная свекла 845 га, подсолнечник на зерно 1,7 тыс. га), кормовые культуры – 24,0 тыс. га (из них кукуруза на корм 4,2 тыс. га).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3" y="2636912"/>
            <a:ext cx="8064894" cy="143986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i="1" dirty="0">
                <a:solidFill>
                  <a:srgbClr val="000000"/>
                </a:solidFill>
                <a:latin typeface="Arial" pitchFamily="34" charset="0"/>
              </a:rPr>
              <a:t>В </a:t>
            </a:r>
            <a:r>
              <a:rPr lang="ru-RU" i="1" dirty="0" err="1">
                <a:solidFill>
                  <a:srgbClr val="000000"/>
                </a:solidFill>
                <a:latin typeface="Arial" pitchFamily="34" charset="0"/>
              </a:rPr>
              <a:t>хмелепроизводящих</a:t>
            </a:r>
            <a:r>
              <a:rPr lang="ru-RU" i="1" dirty="0">
                <a:solidFill>
                  <a:srgbClr val="000000"/>
                </a:solidFill>
                <a:latin typeface="Arial" pitchFamily="34" charset="0"/>
              </a:rPr>
              <a:t> хозяйствах проводится обрезка главных корневищ и навешивание хмеля, на текущую дату обрезка проведена на площади 80 га, навешивание на площади 34 га.</a:t>
            </a:r>
          </a:p>
        </p:txBody>
      </p:sp>
      <p:pic>
        <p:nvPicPr>
          <p:cNvPr id="3074" name="Picture 2" descr="http://www.cap.ru/UserFiles/photo/201505/14/Albom104170/dsc054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104" y="4509120"/>
            <a:ext cx="2915716" cy="1942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cap.ru/UserFiles/photo/201505/08/Albom102829/dsc06771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4531838"/>
            <a:ext cx="259228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44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81863" y="764704"/>
            <a:ext cx="8202545" cy="1512168"/>
          </a:xfrm>
          <a:prstGeom prst="roundRect">
            <a:avLst/>
          </a:prstGeom>
          <a:gradFill>
            <a:gsLst>
              <a:gs pos="0">
                <a:srgbClr val="66FF66"/>
              </a:gs>
              <a:gs pos="35000">
                <a:srgbClr val="D5FFD5"/>
              </a:gs>
              <a:gs pos="100000">
                <a:srgbClr val="FFFFEB"/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Объем государственной поддержки агропромышленного комплекса Чувашской Республики на текущую дату предусмотрен в размере 2,5 млрд. рублей (105% к факту 2014 г.), в </a:t>
            </a:r>
            <a:r>
              <a:rPr lang="ru-RU" b="1" dirty="0" err="1"/>
              <a:t>т.ч</a:t>
            </a:r>
            <a:r>
              <a:rPr lang="ru-RU" b="1" dirty="0"/>
              <a:t>. средства федерального бюджета - 1,7 млрд. рублей (108% к 2014 г.), республиканские средства – 807,2 млн. рублей (94% к  2014 г.).</a:t>
            </a:r>
            <a:endParaRPr lang="ru-RU" b="1" i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5" y="2492896"/>
            <a:ext cx="8231182" cy="1656184"/>
          </a:xfrm>
          <a:prstGeom prst="roundRect">
            <a:avLst/>
          </a:prstGeom>
          <a:gradFill>
            <a:gsLst>
              <a:gs pos="0">
                <a:srgbClr val="66FF66"/>
              </a:gs>
              <a:gs pos="35000">
                <a:srgbClr val="D5FFD5"/>
              </a:gs>
              <a:gs pos="100000">
                <a:srgbClr val="FFFFEB"/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b="1" dirty="0"/>
              <a:t>По состоянию на 22 мая 2015 г. перечислено </a:t>
            </a:r>
            <a:r>
              <a:rPr lang="ru-RU" b="1" dirty="0" err="1"/>
              <a:t>сельхозтоваропроизводителям</a:t>
            </a:r>
            <a:r>
              <a:rPr lang="ru-RU" b="1" dirty="0"/>
              <a:t> республики субсидий в размере 962,9 млн. рублей (на 22 мая 2014 г.  было перечислено 888,9 млн. рублей), т.е. на 8% больше чем в прошлом году. Из них федеральные средства – 694,3 млн. рублей (40 % от установленного лимита), республиканские – 268,6 млн. рублей (33 %).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3266" y="4365104"/>
            <a:ext cx="8209087" cy="1728192"/>
          </a:xfrm>
          <a:prstGeom prst="roundRect">
            <a:avLst/>
          </a:prstGeom>
          <a:gradFill>
            <a:gsLst>
              <a:gs pos="0">
                <a:srgbClr val="66FF66"/>
              </a:gs>
              <a:gs pos="35000">
                <a:srgbClr val="D5FFD5"/>
              </a:gs>
              <a:gs pos="100000">
                <a:srgbClr val="FFFFEB"/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b="1" dirty="0"/>
              <a:t>Основная часть субсидий направлена на возмещение части затрат сельско-хозяйственных товаропроизводителей на уплату процентов по кредитам – 806,9 млн. рублей (83,8%) (из них задолженность по субсидиям федерального бюджета за 2014 г. - 225,7 млн. рублей), оказание несвязанной поддержки – 85,3 млн. </a:t>
            </a:r>
            <a:r>
              <a:rPr lang="ru-RU" b="1" dirty="0" err="1"/>
              <a:t>руб</a:t>
            </a:r>
            <a:r>
              <a:rPr lang="ru-RU" b="1" dirty="0"/>
              <a:t>-лей, поддержку животноводства – 41,8 млн. рублей, повышение плодородия почв - 23,5 млн. рублей.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FFFF"/>
                </a:solidFill>
              </a:rPr>
              <a:t>Финансирование</a:t>
            </a:r>
            <a:endParaRPr lang="ru-RU"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174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91680" y="2708920"/>
            <a:ext cx="60468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1406</TotalTime>
  <Words>945</Words>
  <Application>Microsoft Office PowerPoint</Application>
  <PresentationFormat>Экран (4:3)</PresentationFormat>
  <Paragraphs>310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О предварительных итогах проведения весенних полевых сельскохозяйственных работ и задачах на предстоящий период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MCX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ходе проведения весенних полевых сельскохозяйственных работ и задачах на предстоящий период</dc:title>
  <dc:creator>Минсельхоз 28.</dc:creator>
  <cp:lastModifiedBy>Минсельхоз 36.</cp:lastModifiedBy>
  <cp:revision>83</cp:revision>
  <cp:lastPrinted>2015-05-22T14:38:25Z</cp:lastPrinted>
  <dcterms:created xsi:type="dcterms:W3CDTF">2014-05-07T12:31:34Z</dcterms:created>
  <dcterms:modified xsi:type="dcterms:W3CDTF">2015-05-23T07:43:02Z</dcterms:modified>
</cp:coreProperties>
</file>