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80" r:id="rId2"/>
    <p:sldId id="408" r:id="rId3"/>
    <p:sldId id="425" r:id="rId4"/>
    <p:sldId id="437" r:id="rId5"/>
    <p:sldId id="438" r:id="rId6"/>
    <p:sldId id="427" r:id="rId7"/>
    <p:sldId id="435" r:id="rId8"/>
    <p:sldId id="429" r:id="rId9"/>
    <p:sldId id="422" r:id="rId10"/>
    <p:sldId id="423" r:id="rId11"/>
    <p:sldId id="439" r:id="rId12"/>
    <p:sldId id="412" r:id="rId13"/>
    <p:sldId id="431" r:id="rId14"/>
    <p:sldId id="432" r:id="rId15"/>
    <p:sldId id="433" r:id="rId16"/>
    <p:sldId id="434" r:id="rId17"/>
    <p:sldId id="417" r:id="rId18"/>
    <p:sldId id="440" r:id="rId19"/>
    <p:sldId id="409" r:id="rId20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B4580C"/>
    <a:srgbClr val="005828"/>
    <a:srgbClr val="FDC9BF"/>
    <a:srgbClr val="D6FCBC"/>
    <a:srgbClr val="FCAA9A"/>
    <a:srgbClr val="663300"/>
    <a:srgbClr val="D4F5FC"/>
    <a:srgbClr val="FFF5D5"/>
    <a:srgbClr val="7C9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943" autoAdjust="0"/>
    <p:restoredTop sz="94874" autoAdjust="0"/>
  </p:normalViewPr>
  <p:slideViewPr>
    <p:cSldViewPr>
      <p:cViewPr>
        <p:scale>
          <a:sx n="130" d="100"/>
          <a:sy n="130" d="100"/>
        </p:scale>
        <p:origin x="-11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14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J:\&#1040;&#1075;&#1088;&#1086;-&#1048;&#1085;&#1085;&#1086;&#1074;&#1072;&#1094;&#1080;&#1080;\&#1042;&#1099;&#1089;&#1090;&#1072;&#1074;&#1082;&#1080;\&#1040;&#1075;&#1088;&#1086;100\2015\&#1055;&#1088;&#1077;&#1079;&#1077;&#1085;&#1090;&#1072;&#1094;&#1080;&#1103;\&#1050;&#1085;&#1080;&#1075;&#1072;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J:\&#1040;&#1075;&#1088;&#1086;-&#1048;&#1085;&#1085;&#1086;&#1074;&#1072;&#1094;&#1080;&#1080;\&#1042;&#1099;&#1089;&#1090;&#1072;&#1074;&#1082;&#1080;\&#1040;&#1075;&#1088;&#1086;100\2015\&#1055;&#1088;&#1077;&#1079;&#1077;&#1085;&#1090;&#1072;&#1094;&#1080;&#1103;\&#1050;&#1085;&#1080;&#1075;&#1072;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J:\&#1040;&#1075;&#1088;&#1086;-&#1048;&#1085;&#1085;&#1086;&#1074;&#1072;&#1094;&#1080;&#1080;\&#1042;&#1099;&#1089;&#1090;&#1072;&#1074;&#1082;&#1080;\&#1040;&#1075;&#1088;&#1086;100\2015\&#1055;&#1088;&#1077;&#1079;&#1077;&#1085;&#1090;&#1072;&#1094;&#1080;&#1103;\&#1056;&#1072;&#1089;&#1087;&#1088;&#1077;&#1076;&#1077;&#1083;&#1077;&#1085;&#1080;&#1077;%20&#1087;&#1088;&#1077;&#1076;&#1087;&#1088;&#1080;&#1103;&#1090;&#1080;&#1081;%20-%20&#1095;&#1083;&#1077;&#1085;&#1086;&#1074;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840475194293213E-2"/>
          <c:y val="4.064652945849221E-2"/>
          <c:w val="0.96031904961141357"/>
          <c:h val="0.89554290001145787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-1.8036795631175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lvl="0" algn="ctr" rtl="0" fontAlgn="auto">
                  <a:spcBef>
                    <a:spcPts val="0"/>
                  </a:spcBef>
                  <a:spcAft>
                    <a:spcPts val="0"/>
                  </a:spcAft>
                  <a:defRPr lang="ru-RU" sz="2800" b="1" kern="1200">
                    <a:ln w="6350">
                      <a:solidFill>
                        <a:srgbClr val="FFFFFF"/>
                      </a:solidFill>
                      <a:prstDash val="solid"/>
                      <a:miter lim="800000"/>
                    </a:ln>
                    <a:solidFill>
                      <a:srgbClr val="00B050"/>
                    </a:solidFill>
                    <a:latin typeface="+mn-lt"/>
                    <a:ea typeface="Times New Roman"/>
                    <a:cs typeface="Arial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Лист1!$A$1:$A$10</c:f>
              <c:strCache>
                <c:ptCount val="10"/>
                <c:pt idx="0">
                  <c:v>2005 г.</c:v>
                </c:pt>
                <c:pt idx="1">
                  <c:v>2006 г.</c:v>
                </c:pt>
                <c:pt idx="2">
                  <c:v>2007 г.</c:v>
                </c:pt>
                <c:pt idx="3">
                  <c:v>2008 г.</c:v>
                </c:pt>
                <c:pt idx="4">
                  <c:v>2009 г.</c:v>
                </c:pt>
                <c:pt idx="5">
                  <c:v>2010 г.</c:v>
                </c:pt>
                <c:pt idx="6">
                  <c:v>2011 г.</c:v>
                </c:pt>
                <c:pt idx="7">
                  <c:v>2012 г.</c:v>
                </c:pt>
                <c:pt idx="8">
                  <c:v>2013 г.</c:v>
                </c:pt>
                <c:pt idx="9">
                  <c:v>2014 г.</c:v>
                </c:pt>
              </c:strCache>
            </c:strRef>
          </c:cat>
          <c:val>
            <c:numRef>
              <c:f>Лист1!$B$1:$B$10</c:f>
              <c:numCache>
                <c:formatCode>General</c:formatCode>
                <c:ptCount val="10"/>
                <c:pt idx="0">
                  <c:v>448</c:v>
                </c:pt>
                <c:pt idx="1">
                  <c:v>431</c:v>
                </c:pt>
                <c:pt idx="2">
                  <c:v>437</c:v>
                </c:pt>
                <c:pt idx="3">
                  <c:v>267</c:v>
                </c:pt>
                <c:pt idx="4">
                  <c:v>245</c:v>
                </c:pt>
                <c:pt idx="5">
                  <c:v>253</c:v>
                </c:pt>
                <c:pt idx="6">
                  <c:v>245</c:v>
                </c:pt>
                <c:pt idx="7">
                  <c:v>224</c:v>
                </c:pt>
                <c:pt idx="8">
                  <c:v>199</c:v>
                </c:pt>
                <c:pt idx="9">
                  <c:v>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4198912"/>
        <c:axId val="62472192"/>
        <c:axId val="0"/>
      </c:bar3DChart>
      <c:catAx>
        <c:axId val="84198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62472192"/>
        <c:crosses val="autoZero"/>
        <c:auto val="1"/>
        <c:lblAlgn val="ctr"/>
        <c:lblOffset val="100"/>
        <c:noMultiLvlLbl val="0"/>
      </c:catAx>
      <c:valAx>
        <c:axId val="624721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41989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8"/>
    </mc:Choice>
    <mc:Fallback>
      <c:style val="48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C6600"/>
            </a:solidFill>
          </c:spPr>
          <c:invertIfNegative val="0"/>
          <c:dLbls>
            <c:txPr>
              <a:bodyPr/>
              <a:lstStyle/>
              <a:p>
                <a:pPr>
                  <a:defRPr sz="1400" b="1" i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Лист1!$A$1:$A$21</c:f>
              <c:strCache>
                <c:ptCount val="21"/>
                <c:pt idx="0">
                  <c:v>Янтиковский</c:v>
                </c:pt>
                <c:pt idx="1">
                  <c:v>Яльчикский</c:v>
                </c:pt>
                <c:pt idx="2">
                  <c:v>Ядринский</c:v>
                </c:pt>
                <c:pt idx="3">
                  <c:v>Шумерлинский</c:v>
                </c:pt>
                <c:pt idx="4">
                  <c:v>Шумершинский</c:v>
                </c:pt>
                <c:pt idx="5">
                  <c:v>Чебоксарский</c:v>
                </c:pt>
                <c:pt idx="6">
                  <c:v>Цивильский</c:v>
                </c:pt>
                <c:pt idx="7">
                  <c:v>Урмарский</c:v>
                </c:pt>
                <c:pt idx="8">
                  <c:v>Порецкий</c:v>
                </c:pt>
                <c:pt idx="9">
                  <c:v>Моргаушский</c:v>
                </c:pt>
                <c:pt idx="10">
                  <c:v>Мариинско-Посадский</c:v>
                </c:pt>
                <c:pt idx="11">
                  <c:v>Красночетайский</c:v>
                </c:pt>
                <c:pt idx="12">
                  <c:v>Красноармейский</c:v>
                </c:pt>
                <c:pt idx="13">
                  <c:v>Комсомольский</c:v>
                </c:pt>
                <c:pt idx="14">
                  <c:v>Козловский</c:v>
                </c:pt>
                <c:pt idx="15">
                  <c:v>Канашский</c:v>
                </c:pt>
                <c:pt idx="16">
                  <c:v>Ибресинский</c:v>
                </c:pt>
                <c:pt idx="17">
                  <c:v>Вурнарский</c:v>
                </c:pt>
                <c:pt idx="18">
                  <c:v>Батыревский</c:v>
                </c:pt>
                <c:pt idx="19">
                  <c:v>Аликовский</c:v>
                </c:pt>
                <c:pt idx="20">
                  <c:v>Алатырский</c:v>
                </c:pt>
              </c:strCache>
            </c:strRef>
          </c:cat>
          <c:val>
            <c:numRef>
              <c:f>Лист1!$B$1:$B$21</c:f>
              <c:numCache>
                <c:formatCode>General</c:formatCode>
                <c:ptCount val="21"/>
                <c:pt idx="0">
                  <c:v>2</c:v>
                </c:pt>
                <c:pt idx="1">
                  <c:v>15</c:v>
                </c:pt>
                <c:pt idx="2">
                  <c:v>6</c:v>
                </c:pt>
                <c:pt idx="4">
                  <c:v>3</c:v>
                </c:pt>
                <c:pt idx="5">
                  <c:v>11</c:v>
                </c:pt>
                <c:pt idx="6">
                  <c:v>3</c:v>
                </c:pt>
                <c:pt idx="8">
                  <c:v>4</c:v>
                </c:pt>
                <c:pt idx="9">
                  <c:v>6</c:v>
                </c:pt>
                <c:pt idx="10">
                  <c:v>1</c:v>
                </c:pt>
                <c:pt idx="11">
                  <c:v>3</c:v>
                </c:pt>
                <c:pt idx="12">
                  <c:v>5</c:v>
                </c:pt>
                <c:pt idx="13">
                  <c:v>13</c:v>
                </c:pt>
                <c:pt idx="14">
                  <c:v>1</c:v>
                </c:pt>
                <c:pt idx="15">
                  <c:v>4</c:v>
                </c:pt>
                <c:pt idx="16">
                  <c:v>3</c:v>
                </c:pt>
                <c:pt idx="17">
                  <c:v>9</c:v>
                </c:pt>
                <c:pt idx="18">
                  <c:v>8</c:v>
                </c:pt>
                <c:pt idx="1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815872"/>
        <c:axId val="84817408"/>
      </c:barChart>
      <c:catAx>
        <c:axId val="848158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4817408"/>
        <c:crosses val="autoZero"/>
        <c:auto val="1"/>
        <c:lblAlgn val="ctr"/>
        <c:lblOffset val="100"/>
        <c:noMultiLvlLbl val="0"/>
      </c:catAx>
      <c:valAx>
        <c:axId val="84817408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481587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effectLst>
              <a:outerShdw blurRad="50800" dist="50800" dir="5400000" algn="ctr" rotWithShape="0">
                <a:schemeClr val="tx1"/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invertIfNegative val="0"/>
          <c:dLbls>
            <c:txPr>
              <a:bodyPr/>
              <a:lstStyle/>
              <a:p>
                <a:pPr>
                  <a:defRPr sz="1400" b="1" i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Лист1!$G$1:$G$21</c:f>
              <c:strCache>
                <c:ptCount val="21"/>
                <c:pt idx="0">
                  <c:v>Шемурлинский</c:v>
                </c:pt>
                <c:pt idx="1">
                  <c:v>Урмарский</c:v>
                </c:pt>
                <c:pt idx="2">
                  <c:v>Алатырский </c:v>
                </c:pt>
                <c:pt idx="3">
                  <c:v>Козловский</c:v>
                </c:pt>
                <c:pt idx="4">
                  <c:v>Мариинско-Посадский</c:v>
                </c:pt>
                <c:pt idx="5">
                  <c:v>Янтиковский</c:v>
                </c:pt>
                <c:pt idx="6">
                  <c:v>Шемуршинский</c:v>
                </c:pt>
                <c:pt idx="7">
                  <c:v>Цивильский</c:v>
                </c:pt>
                <c:pt idx="8">
                  <c:v>Красночетайский</c:v>
                </c:pt>
                <c:pt idx="9">
                  <c:v>Ибресинский</c:v>
                </c:pt>
                <c:pt idx="10">
                  <c:v>Аликовский</c:v>
                </c:pt>
                <c:pt idx="11">
                  <c:v>Канашский</c:v>
                </c:pt>
                <c:pt idx="12">
                  <c:v>Порецкий</c:v>
                </c:pt>
                <c:pt idx="13">
                  <c:v>Красноармейский</c:v>
                </c:pt>
                <c:pt idx="14">
                  <c:v>Моргаушский</c:v>
                </c:pt>
                <c:pt idx="15">
                  <c:v>Ядринский</c:v>
                </c:pt>
                <c:pt idx="16">
                  <c:v>Батыревский</c:v>
                </c:pt>
                <c:pt idx="17">
                  <c:v>Вурнарский</c:v>
                </c:pt>
                <c:pt idx="18">
                  <c:v>Чебоксарский</c:v>
                </c:pt>
                <c:pt idx="19">
                  <c:v>Комсомольский</c:v>
                </c:pt>
                <c:pt idx="20">
                  <c:v>Яльчикский</c:v>
                </c:pt>
              </c:strCache>
            </c:strRef>
          </c:cat>
          <c:val>
            <c:numRef>
              <c:f>Лист1!$H$1:$H$21</c:f>
              <c:numCache>
                <c:formatCode>General</c:formatCode>
                <c:ptCount val="21"/>
                <c:pt idx="3" formatCode="#,##0">
                  <c:v>1</c:v>
                </c:pt>
                <c:pt idx="4" formatCode="#,##0">
                  <c:v>1</c:v>
                </c:pt>
                <c:pt idx="5" formatCode="#,##0">
                  <c:v>2</c:v>
                </c:pt>
                <c:pt idx="6" formatCode="#,##0">
                  <c:v>3</c:v>
                </c:pt>
                <c:pt idx="7" formatCode="#,##0">
                  <c:v>3</c:v>
                </c:pt>
                <c:pt idx="8" formatCode="#,##0">
                  <c:v>3</c:v>
                </c:pt>
                <c:pt idx="9" formatCode="#,##0">
                  <c:v>3</c:v>
                </c:pt>
                <c:pt idx="10" formatCode="#,##0">
                  <c:v>3</c:v>
                </c:pt>
                <c:pt idx="11" formatCode="#,##0">
                  <c:v>4</c:v>
                </c:pt>
                <c:pt idx="12" formatCode="#,##0">
                  <c:v>4</c:v>
                </c:pt>
                <c:pt idx="13" formatCode="#,##0">
                  <c:v>5</c:v>
                </c:pt>
                <c:pt idx="14" formatCode="#,##0">
                  <c:v>6</c:v>
                </c:pt>
                <c:pt idx="15" formatCode="#,##0">
                  <c:v>6</c:v>
                </c:pt>
                <c:pt idx="16" formatCode="#,##0">
                  <c:v>8</c:v>
                </c:pt>
                <c:pt idx="17" formatCode="#,##0">
                  <c:v>9</c:v>
                </c:pt>
                <c:pt idx="18" formatCode="#,##0">
                  <c:v>11</c:v>
                </c:pt>
                <c:pt idx="19" formatCode="#,##0">
                  <c:v>13</c:v>
                </c:pt>
                <c:pt idx="20" formatCode="#,##0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4894464"/>
        <c:axId val="84896000"/>
        <c:axId val="0"/>
      </c:bar3DChart>
      <c:catAx>
        <c:axId val="848944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 b="1" i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4896000"/>
        <c:crosses val="autoZero"/>
        <c:auto val="1"/>
        <c:lblAlgn val="ctr"/>
        <c:lblOffset val="100"/>
        <c:noMultiLvlLbl val="0"/>
      </c:catAx>
      <c:valAx>
        <c:axId val="84896000"/>
        <c:scaling>
          <c:orientation val="minMax"/>
        </c:scaling>
        <c:delete val="0"/>
        <c:axPos val="b"/>
        <c:majorGridlines>
          <c:spPr>
            <a:ln w="3175">
              <a:solidFill>
                <a:schemeClr val="bg1">
                  <a:lumMod val="75000"/>
                </a:scheme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100" b="1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4894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08A6286-104A-4C8D-882B-A497205B1BD9}" type="datetimeFigureOut">
              <a:rPr lang="ru-RU"/>
              <a:pPr>
                <a:defRPr/>
              </a:pPr>
              <a:t>20.06.2015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384597D-B502-421C-B8E2-4FF1B7CBE4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747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17" tIns="45759" rIns="91517" bIns="45759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17" tIns="45759" rIns="91517" bIns="4575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17" tIns="45759" rIns="91517" bIns="45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17" tIns="45759" rIns="91517" bIns="45759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17" tIns="45759" rIns="91517" bIns="4575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cs typeface="+mn-cs"/>
              </a:defRPr>
            </a:lvl1pPr>
          </a:lstStyle>
          <a:p>
            <a:pPr>
              <a:defRPr/>
            </a:pPr>
            <a:fld id="{A2E96CF4-06BE-4C2E-A13C-2BFAC423B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6892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AE47DA-0402-4F82-9AAC-3C002540E532}" type="slidenum">
              <a:rPr lang="ru-RU" smtClean="0"/>
              <a:pPr>
                <a:defRPr/>
              </a:pPr>
              <a:t>10</a:t>
            </a:fld>
            <a:endParaRPr lang="ru-RU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Таблица</a:t>
            </a:r>
            <a:r>
              <a:rPr lang="ru-RU" baseline="0" dirty="0" smtClean="0"/>
              <a:t> 3</a:t>
            </a:r>
            <a:endParaRPr 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AE47DA-0402-4F82-9AAC-3C002540E532}" type="slidenum">
              <a:rPr lang="ru-RU" smtClean="0"/>
              <a:pPr>
                <a:defRPr/>
              </a:pPr>
              <a:t>11</a:t>
            </a:fld>
            <a:endParaRPr lang="ru-RU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Таблица</a:t>
            </a:r>
            <a:r>
              <a:rPr lang="ru-RU" baseline="0" dirty="0" smtClean="0"/>
              <a:t> 4</a:t>
            </a:r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8AB9D5-F56D-4292-B678-52EF763443B2}" type="slidenum">
              <a:rPr lang="ru-RU" smtClean="0"/>
              <a:pPr>
                <a:defRPr/>
              </a:pPr>
              <a:t>12</a:t>
            </a:fld>
            <a:endParaRPr 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8AB9D5-F56D-4292-B678-52EF763443B2}" type="slidenum">
              <a:rPr lang="ru-RU" smtClean="0"/>
              <a:pPr>
                <a:defRPr/>
              </a:pPr>
              <a:t>13</a:t>
            </a:fld>
            <a:endParaRPr 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8AB9D5-F56D-4292-B678-52EF763443B2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8AB9D5-F56D-4292-B678-52EF763443B2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8AB9D5-F56D-4292-B678-52EF763443B2}" type="slidenum">
              <a:rPr lang="ru-RU" smtClean="0"/>
              <a:pPr>
                <a:defRPr/>
              </a:pPr>
              <a:t>16</a:t>
            </a:fld>
            <a:endParaRPr 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5B7AC2-2898-4C84-B096-6B4E5932A17D}" type="slidenum">
              <a:rPr lang="ru-RU" smtClean="0"/>
              <a:pPr>
                <a:defRPr/>
              </a:pPr>
              <a:t>17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5B7AC2-2898-4C84-B096-6B4E5932A17D}" type="slidenum">
              <a:rPr lang="ru-RU" smtClean="0"/>
              <a:pPr>
                <a:defRPr/>
              </a:pPr>
              <a:t>18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06D796-D467-4ECE-9253-6595DFD1B208}" type="slidenum">
              <a:rPr lang="ru-RU" smtClean="0"/>
              <a:pPr>
                <a:defRPr/>
              </a:pPr>
              <a:t>2</a:t>
            </a:fld>
            <a:endParaRPr lang="ru-RU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06D796-D467-4ECE-9253-6595DFD1B208}" type="slidenum">
              <a:rPr lang="ru-RU" smtClean="0"/>
              <a:pPr>
                <a:defRPr/>
              </a:pPr>
              <a:t>3</a:t>
            </a:fld>
            <a:endParaRPr lang="ru-RU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153C19-1210-4077-AE4B-BDD87F970735}" type="slidenum">
              <a:rPr lang="ru-RU" smtClean="0"/>
              <a:pPr>
                <a:defRPr/>
              </a:pPr>
              <a:t>4</a:t>
            </a:fld>
            <a:endParaRPr 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153C19-1210-4077-AE4B-BDD87F970735}" type="slidenum">
              <a:rPr lang="ru-RU" smtClean="0"/>
              <a:pPr>
                <a:defRPr/>
              </a:pPr>
              <a:t>5</a:t>
            </a:fld>
            <a:endParaRPr 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153C19-1210-4077-AE4B-BDD87F970735}" type="slidenum">
              <a:rPr lang="ru-RU" smtClean="0"/>
              <a:pPr>
                <a:defRPr/>
              </a:pPr>
              <a:t>6</a:t>
            </a:fld>
            <a:endParaRPr 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153C19-1210-4077-AE4B-BDD87F970735}" type="slidenum">
              <a:rPr lang="ru-RU" smtClean="0"/>
              <a:pPr>
                <a:defRPr/>
              </a:pPr>
              <a:t>7</a:t>
            </a:fld>
            <a:endParaRPr 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153C19-1210-4077-AE4B-BDD87F970735}" type="slidenum">
              <a:rPr lang="ru-RU" smtClean="0"/>
              <a:pPr>
                <a:defRPr/>
              </a:pPr>
              <a:t>8</a:t>
            </a:fld>
            <a:endParaRPr 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AE47DA-0402-4F82-9AAC-3C002540E532}" type="slidenum">
              <a:rPr lang="ru-RU" smtClean="0"/>
              <a:pPr>
                <a:defRPr/>
              </a:pPr>
              <a:t>9</a:t>
            </a:fld>
            <a:endParaRPr lang="ru-RU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Таблица</a:t>
            </a:r>
            <a:r>
              <a:rPr lang="ru-RU" baseline="0" dirty="0" smtClean="0"/>
              <a:t> 2</a:t>
            </a:r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D8840-0455-4A33-B678-0A5D67E63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84276"/>
      </p:ext>
    </p:extLst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44E02-B294-4B9E-A837-6C0099FEC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5086"/>
      </p:ext>
    </p:extLst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5777E-F1E8-43AA-A87C-A4AC8024F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191437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791C2-467D-4C2F-A9DC-0ACB52FD5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22036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9B481-E82A-426C-AA9C-CAD564E0C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0637"/>
      </p:ext>
    </p:extLst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F7E4D-75F2-4D0F-8500-91DE1287C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52966"/>
      </p:ext>
    </p:extLst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5FA3F-FB4D-4E65-856C-6CB24A16B8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286311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A8E4A-A953-44F5-812F-BECF90F51F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547192"/>
      </p:ext>
    </p:extLst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720B3-81F7-412F-BD2E-91D795695C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271752"/>
      </p:ext>
    </p:extLst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E762D-8446-4F4C-BC31-9ED9ECD47C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866228"/>
      </p:ext>
    </p:extLst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560D0-A7EC-4EDB-BD98-8C856398F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41029"/>
      </p:ext>
    </p:extLst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cs typeface="+mn-cs"/>
              </a:defRPr>
            </a:lvl1pPr>
          </a:lstStyle>
          <a:p>
            <a:pPr>
              <a:defRPr/>
            </a:pPr>
            <a:fld id="{4A0EF607-4C4F-4162-9F48-619977093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 bwMode="auto">
          <a:xfrm>
            <a:off x="500063" y="377824"/>
            <a:ext cx="8001000" cy="432000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5123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88640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10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127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20362" y="334397"/>
            <a:ext cx="7408021" cy="830997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База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данных для определения рейтинга</a:t>
            </a:r>
          </a:p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050664"/>
              </p:ext>
            </p:extLst>
          </p:nvPr>
        </p:nvGraphicFramePr>
        <p:xfrm>
          <a:off x="247996" y="1052736"/>
          <a:ext cx="8500468" cy="48600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1291"/>
                <a:gridCol w="1696449"/>
                <a:gridCol w="1008112"/>
                <a:gridCol w="792088"/>
                <a:gridCol w="933522"/>
                <a:gridCol w="698031"/>
                <a:gridCol w="600695"/>
                <a:gridCol w="643351"/>
                <a:gridCol w="698031"/>
                <a:gridCol w="583244"/>
                <a:gridCol w="595654"/>
              </a:tblGrid>
              <a:tr h="8315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Организации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01. </a:t>
                      </a:r>
                      <a:r>
                        <a:rPr lang="ru-RU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Выручка 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от реал.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02. </a:t>
                      </a:r>
                      <a:r>
                        <a:rPr lang="ru-RU" sz="105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Посевн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площадь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03. Валюта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баланса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04. Чистая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прибыль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05. </a:t>
                      </a:r>
                      <a:r>
                        <a:rPr lang="ru-RU" sz="105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Выруч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100 га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06. </a:t>
                      </a:r>
                      <a:r>
                        <a:rPr lang="ru-RU" sz="105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Выруч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100 р</a:t>
                      </a:r>
                      <a:r>
                        <a:rPr lang="ru-RU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вал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07. </a:t>
                      </a:r>
                      <a:r>
                        <a:rPr lang="ru-RU" sz="105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Выруч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1 раб.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08</a:t>
                      </a:r>
                      <a:r>
                        <a:rPr lang="ru-RU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r>
                        <a:rPr lang="ru-RU" sz="105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Рентаб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продаж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09. </a:t>
                      </a:r>
                      <a:r>
                        <a:rPr lang="ru-RU" sz="105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Средн</a:t>
                      </a:r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5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зарпл</a:t>
                      </a:r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solidFill>
                      <a:srgbClr val="00B050"/>
                    </a:solidFill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"Авангард" 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Цивильский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бекон"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975 007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4 443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1 303 178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429 013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21 945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10 484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22 164р.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мясокомбинат"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370 010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9 744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564 720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78 756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18 793р.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Ольдеевская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595 566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1 253 394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142 924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35 770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23 279р.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"Коминтерн"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105 675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2 608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158 811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31 070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4 052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16 350р.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"АСК-Яльчики"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61 504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74 226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32 793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4 076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2 796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15 553р.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"Слава картофелю"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116 898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1 944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199 825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22 224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21 000р.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"Чувашский бройлер"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752 171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733 548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47 074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17 384р.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"Птицефабрика 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Моргаушская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268 154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49 233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388 629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16 893р.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"Комсомольские овощи"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65 364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52 766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28 846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13 848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16 640р.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2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334" marR="9334" marT="933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Санары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90 228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3 184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17 274р.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988237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 bwMode="auto">
          <a:xfrm>
            <a:off x="500063" y="377824"/>
            <a:ext cx="8001000" cy="396000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5123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88640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11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127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20362" y="334397"/>
            <a:ext cx="7408021" cy="707886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Ранжирование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по показателям и сумме показателей</a:t>
            </a:r>
          </a:p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073919"/>
              </p:ext>
            </p:extLst>
          </p:nvPr>
        </p:nvGraphicFramePr>
        <p:xfrm>
          <a:off x="211661" y="1148171"/>
          <a:ext cx="8680819" cy="47291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40682"/>
                <a:gridCol w="1946725"/>
                <a:gridCol w="864096"/>
                <a:gridCol w="763761"/>
                <a:gridCol w="668563"/>
                <a:gridCol w="668563"/>
                <a:gridCol w="522964"/>
                <a:gridCol w="668563"/>
                <a:gridCol w="668563"/>
                <a:gridCol w="558621"/>
                <a:gridCol w="570507"/>
                <a:gridCol w="539211"/>
              </a:tblGrid>
              <a:tr h="63428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организации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01. </a:t>
                      </a: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Выручка 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от реал.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02. </a:t>
                      </a:r>
                      <a:r>
                        <a:rPr lang="ru-RU" sz="10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Посевн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площадь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03. Валюта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баланса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04. Чистая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прибыль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05. </a:t>
                      </a:r>
                      <a:r>
                        <a:rPr lang="ru-RU" sz="10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Выруч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100 га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06. </a:t>
                      </a:r>
                      <a:r>
                        <a:rPr lang="ru-RU" sz="10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Выруч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100 р</a:t>
                      </a: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 вал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07. </a:t>
                      </a:r>
                      <a:r>
                        <a:rPr lang="ru-RU" sz="10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Выруч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1 раб.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08</a:t>
                      </a:r>
                      <a:r>
                        <a:rPr lang="ru-RU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</a:p>
                    <a:p>
                      <a:pPr algn="ctr" fontAlgn="b"/>
                      <a:r>
                        <a:rPr lang="ru-RU" sz="100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Рентаб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продаж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09. </a:t>
                      </a:r>
                      <a:r>
                        <a:rPr lang="ru-RU" sz="10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Средн</a:t>
                      </a:r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зарпл</a:t>
                      </a:r>
                      <a:r>
                        <a:rPr lang="en-US" sz="1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Сумма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рангов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solidFill>
                      <a:srgbClr val="00B050"/>
                    </a:solidFil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"Авангард" "</a:t>
                      </a:r>
                      <a:r>
                        <a:rPr lang="ru-RU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Цивильский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бекон"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ru-RU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мясокомбинат"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</a:t>
                      </a:r>
                      <a:r>
                        <a:rPr lang="ru-RU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Ольдеевская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"Коминтерн"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"АСК-Яльчики"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"Слава картофелю"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"Чувашский бройлер"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"Птицефабрика "</a:t>
                      </a:r>
                      <a:r>
                        <a:rPr lang="ru-RU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Моргаушская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"Комсомольские овощи"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0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39" marR="8939" marT="893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</a:t>
                      </a:r>
                      <a:r>
                        <a:rPr lang="ru-RU" sz="1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Санары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16270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6147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20363" y="332656"/>
            <a:ext cx="3015534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КЛУБ «АГРО-100»</a:t>
            </a:r>
          </a:p>
        </p:txBody>
      </p:sp>
      <p:sp>
        <p:nvSpPr>
          <p:cNvPr id="10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12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12" name="Рисунок 11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419854"/>
              </p:ext>
            </p:extLst>
          </p:nvPr>
        </p:nvGraphicFramePr>
        <p:xfrm>
          <a:off x="611560" y="1045440"/>
          <a:ext cx="7727869" cy="485999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28558"/>
                <a:gridCol w="4515988"/>
                <a:gridCol w="1898558"/>
                <a:gridCol w="884765"/>
              </a:tblGrid>
              <a:tr h="4418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предприятия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Район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</a:t>
                      </a:r>
                      <a:endParaRPr lang="ru-RU" sz="1100" b="1" i="0" u="none" strike="noStrike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ru-RU" sz="11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рангов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solidFill>
                      <a:srgbClr val="00B050"/>
                    </a:solidFill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"Авангард"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Цивильский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бекон"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Цивильский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мясокомбинат"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 "Агрофирма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Ольдеевская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"Коминтерн"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Красночетайский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"АСК-Яльчики"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"Слава картофелю"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"Чувашский бройлер"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"Птицефабрика "Моргаушская"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"Комсомольские овощи"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Санары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11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"Агрохолдинг "Юрма"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 "Агрофирма "Акконд-Агро"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Янтиковский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13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"Рассвет"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Ибресинский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14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"Таябинка"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Красноармейский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"Колхоз им. Ленина"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16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"Комбайн"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 "Агрофирма "Куснар"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Козловский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18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"Новый путь"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Аликовский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им. К.Маркса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0549" marR="10549" marT="10549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"Рассвет"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6147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20363" y="332656"/>
            <a:ext cx="3015534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КЛУБ «АГРО-100»</a:t>
            </a:r>
          </a:p>
        </p:txBody>
      </p:sp>
      <p:sp>
        <p:nvSpPr>
          <p:cNvPr id="10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13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12" name="Рисунок 11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824831"/>
              </p:ext>
            </p:extLst>
          </p:nvPr>
        </p:nvGraphicFramePr>
        <p:xfrm>
          <a:off x="539552" y="980728"/>
          <a:ext cx="7795464" cy="504000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07514"/>
                <a:gridCol w="4508959"/>
                <a:gridCol w="1895603"/>
                <a:gridCol w="883388"/>
              </a:tblGrid>
              <a:tr h="45818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предприятия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Район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</a:t>
                      </a:r>
                      <a:endParaRPr lang="ru-RU" sz="1100" b="1" i="0" u="none" strike="noStrike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ru-RU" sz="11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рангов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0532" marR="10532" marT="10532" marB="0" anchor="ctr">
                    <a:solidFill>
                      <a:srgbClr val="00B050"/>
                    </a:solidFill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21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Чурачикское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22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"Исток"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23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Колхоз  "Урожай"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24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"Слава картофелю-Канаш"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Канашский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25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"Красное Сормово"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Красноармейский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26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"Победа"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27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 "Батыревский"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28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 "Прогресс"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29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"ТП "Сувар 2"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30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им. Кирова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Канашский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31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  "Родина"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Ядринский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32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Асаново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33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"Приволжское"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"Вурнарец"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Цивильский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Племенной птицеводческий завод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Канашский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Канашский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"Рассвет"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СПК  "Семеновское"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Порецкий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СХК  "Атлашевский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39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"Мураты"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90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40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532" marR="10532" marT="10532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"Сатурн"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194627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6147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20363" y="332656"/>
            <a:ext cx="3015534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КЛУБ «АГРО-100»</a:t>
            </a:r>
          </a:p>
        </p:txBody>
      </p:sp>
      <p:sp>
        <p:nvSpPr>
          <p:cNvPr id="10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14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12" name="Рисунок 11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374774"/>
              </p:ext>
            </p:extLst>
          </p:nvPr>
        </p:nvGraphicFramePr>
        <p:xfrm>
          <a:off x="545038" y="1052736"/>
          <a:ext cx="7915394" cy="496799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15322"/>
                <a:gridCol w="4578328"/>
                <a:gridCol w="1924766"/>
                <a:gridCol w="896978"/>
              </a:tblGrid>
              <a:tr h="45163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предприятия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Район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Сумма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рангов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41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Энтепе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42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"Красное Знамя"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43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"ПКЗ им. В.И. Чапаева"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Ядринский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Колхоз  "Свобода"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Красночетайский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Колхоз  "ОПХ "Ленинская искра"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Ядринский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СХА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Малалла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"ОПХ "Простор"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Порецкий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Эмметево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49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им. Ленина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50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"Луч"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51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 "Прогресс"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52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им. Суворова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53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Колхоз  "Красный партизан"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Ибресинский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"Первомайск"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"Восток"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"Дружба"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"Урожай"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58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"Слава"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59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"Звезда"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581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60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"Волит"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Красноармейский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430338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6147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20363" y="332656"/>
            <a:ext cx="3015534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КЛУБ «АГРО-100»</a:t>
            </a:r>
          </a:p>
        </p:txBody>
      </p:sp>
      <p:sp>
        <p:nvSpPr>
          <p:cNvPr id="10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15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12" name="Рисунок 11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537102"/>
              </p:ext>
            </p:extLst>
          </p:nvPr>
        </p:nvGraphicFramePr>
        <p:xfrm>
          <a:off x="539552" y="1017273"/>
          <a:ext cx="7915394" cy="485999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15322"/>
                <a:gridCol w="4578328"/>
                <a:gridCol w="1924766"/>
                <a:gridCol w="896978"/>
              </a:tblGrid>
              <a:tr h="44181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предприятия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Район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Сумма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рангов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solidFill>
                      <a:srgbClr val="00B050"/>
                    </a:solidFill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61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ЗАО  "Мир"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Шемуршинский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62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"Исток"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Шемуршинский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63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"Труд"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Сюрбеево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"Герой"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Выльский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Ядринский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"Путь Ильича"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"Нива"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69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"Заветы Ильича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Ядринский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70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Колхоз  "Искра"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71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"Клевер"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72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"Искра"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Шемуршинский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73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Янгорчино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"Плодопитомник "Батыревский"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Колхоз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Пучах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Ядринский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"Чутеевский"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Янтиковский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"Труд"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"Яманчурино"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79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"Колхоз им. Куйбышева"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209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80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94" marR="10694" marT="10694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"Нива"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Красночетайский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9695343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0363" y="332656"/>
            <a:ext cx="3015534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КЛУБ «АГРО-100»</a:t>
            </a:r>
          </a:p>
        </p:txBody>
      </p:sp>
      <p:sp>
        <p:nvSpPr>
          <p:cNvPr id="10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16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12" name="Рисунок 11" descr="1231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24" descr="Безимени-1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908363"/>
              </p:ext>
            </p:extLst>
          </p:nvPr>
        </p:nvGraphicFramePr>
        <p:xfrm>
          <a:off x="528727" y="875591"/>
          <a:ext cx="7931705" cy="51480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16384"/>
                <a:gridCol w="4587762"/>
                <a:gridCol w="1928733"/>
                <a:gridCol w="898826"/>
              </a:tblGrid>
              <a:tr h="46800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предприятия</a:t>
                      </a:r>
                    </a:p>
                  </a:txBody>
                  <a:tcPr marL="10716" marR="10716" marT="1071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Район</a:t>
                      </a:r>
                    </a:p>
                  </a:txBody>
                  <a:tcPr marL="10716" marR="10716" marT="10716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1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рангов</a:t>
                      </a:r>
                      <a:endParaRPr lang="ru-RU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solidFill>
                      <a:srgbClr val="00B050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effectLst/>
                        </a:rPr>
                        <a:t>81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СПК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Оринино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82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Караево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Красноармейский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83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"Восход"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Порецкий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Хучель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Канашский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"КФХ "Золотой колос"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119,45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"Победа"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"Авангард"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Аликовский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Агрохмель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89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"Труд"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Батыревский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123,50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90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Путиловка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Ибресинский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91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"Агрофирма "Кольцовка"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92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им. Ульянова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Аликовский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93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СПК "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Сиявское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Порецкий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127,55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94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"НамЭКО"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Мариинско-Посадский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95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"Память Ульянова"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Цивильский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130,40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96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 "КФХ "Кызыл </a:t>
                      </a:r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Сабанча</a:t>
                      </a:r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131,40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97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"Нива"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Красноармейский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98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ОАО   "Агрофирма "Средняя Волга"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Чебоксарский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99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им. Ильича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>
                          <a:effectLst/>
                        </a:rPr>
                        <a:t>100</a:t>
                      </a:r>
                      <a:endParaRPr lang="ru-RU" sz="1100" b="1" u="none" strike="noStrik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716" marR="10716" marT="10716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СХПК  "Кушка"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1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Яльчикский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136,10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pic>
        <p:nvPicPr>
          <p:cNvPr id="6147" name="Рисунок 24" descr="герб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01409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792163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11267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387350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620362" y="416858"/>
            <a:ext cx="7480029" cy="707886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Распределение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предприятий - членов </a:t>
            </a:r>
          </a:p>
          <a:p>
            <a:pPr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Клуба «Агро-100» по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районам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17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13" name="Рисунок 1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122926"/>
              </p:ext>
            </p:extLst>
          </p:nvPr>
        </p:nvGraphicFramePr>
        <p:xfrm>
          <a:off x="510842" y="1120638"/>
          <a:ext cx="7157502" cy="507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18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712636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13" name="Рисунок 12" descr="1231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24" descr="Безимени-1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16" name="Рисунок 24" descr="герб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20363" y="332656"/>
            <a:ext cx="7523512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Анализ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210823"/>
              </p:ext>
            </p:extLst>
          </p:nvPr>
        </p:nvGraphicFramePr>
        <p:xfrm>
          <a:off x="445658" y="1268760"/>
          <a:ext cx="8252683" cy="410445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602068"/>
                <a:gridCol w="1023875"/>
                <a:gridCol w="1023875"/>
                <a:gridCol w="789495"/>
                <a:gridCol w="1023875"/>
                <a:gridCol w="789495"/>
              </a:tblGrid>
              <a:tr h="216024"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Показателя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354" marR="12354" marT="12354" marB="0" anchor="ctr"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100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орган.</a:t>
                      </a:r>
                    </a:p>
                  </a:txBody>
                  <a:tcPr marL="12354" marR="12354" marT="12354" marB="0" anchor="ctr">
                    <a:solidFill>
                      <a:srgbClr val="00B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в том числе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mbria"/>
                      </a:endParaRPr>
                    </a:p>
                  </a:txBody>
                  <a:tcPr marL="12354" marR="12354" marT="12354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4056">
                <a:tc vMerge="1">
                  <a:txBody>
                    <a:bodyPr/>
                    <a:lstStyle/>
                    <a:p>
                      <a:pPr algn="ctr" fontAlgn="b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12354" marR="12354" marT="12354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12354" marR="12354" marT="12354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 по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первым</a:t>
                      </a:r>
                    </a:p>
                  </a:txBody>
                  <a:tcPr marL="12354" marR="12354" marT="1235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% к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орг.</a:t>
                      </a:r>
                    </a:p>
                  </a:txBody>
                  <a:tcPr marL="12354" marR="12354" marT="1235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 по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послед.</a:t>
                      </a:r>
                    </a:p>
                  </a:txBody>
                  <a:tcPr marL="12354" marR="12354" marT="1235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% к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орг.</a:t>
                      </a:r>
                    </a:p>
                  </a:txBody>
                  <a:tcPr marL="12354" marR="12354" marT="12354" marB="0" anchor="ctr">
                    <a:solidFill>
                      <a:srgbClr val="00B050"/>
                    </a:solidFill>
                  </a:tcPr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Площадь сельхозугодий, га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200 633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27 874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13,9%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10 938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5,5%</a:t>
                      </a:r>
                    </a:p>
                  </a:txBody>
                  <a:tcPr marL="12354" marR="12354" marT="12354" marB="0" anchor="ctr"/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Среднегодовая валюта баланса, тыс. руб.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17 604 942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2 523 688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14,3%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340 829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1,9%</a:t>
                      </a:r>
                    </a:p>
                  </a:txBody>
                  <a:tcPr marL="12354" marR="12354" marT="12354" marB="0" anchor="ctr"/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Численность работников, чел.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7 066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1 499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21,2%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5,6%</a:t>
                      </a:r>
                    </a:p>
                  </a:txBody>
                  <a:tcPr marL="12354" marR="12354" marT="12354" marB="0" anchor="ctr"/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Начислено заработной платы, тыс. руб.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1 225 659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353 179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28,8%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45 998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3,8%</a:t>
                      </a:r>
                    </a:p>
                  </a:txBody>
                  <a:tcPr marL="12354" marR="12354" marT="12354" marB="0" anchor="ctr"/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Среднемесячная заработная плата, руб.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14 455р.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19 634р.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135,8%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9 607р.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66,5%</a:t>
                      </a:r>
                    </a:p>
                  </a:txBody>
                  <a:tcPr marL="12354" marR="12354" marT="12354" marB="0" anchor="ctr"/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Выручка, тыс. руб.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9 245 303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3 361 905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36,4%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142 727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1,5%</a:t>
                      </a:r>
                    </a:p>
                  </a:txBody>
                  <a:tcPr marL="12354" marR="12354" marT="12354" marB="0" anchor="ctr"/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Производительность труда, тыс. руб.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1 308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2 243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171,4%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358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27,3%</a:t>
                      </a:r>
                    </a:p>
                  </a:txBody>
                  <a:tcPr marL="12354" marR="12354" marT="12354" marB="0" anchor="ctr"/>
                </a:tc>
              </a:tr>
              <a:tr h="372041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Чистая прибыль, тыс. руб.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1 633 189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881 063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53,9%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21 318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1,3%</a:t>
                      </a:r>
                    </a:p>
                  </a:txBody>
                  <a:tcPr marL="12354" marR="12354" marT="12354" marB="0" anchor="ctr"/>
                </a:tc>
              </a:tr>
              <a:tr h="408048"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Рентабельность продаж, 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17,7%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26,2%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14,9%</a:t>
                      </a:r>
                    </a:p>
                  </a:txBody>
                  <a:tcPr marL="12354" marR="12354" marT="12354" marB="0" anchor="ctr"/>
                </a:tc>
                <a:tc>
                  <a:txBody>
                    <a:bodyPr/>
                    <a:lstStyle/>
                    <a:p>
                      <a:pPr marL="3600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354" marR="12354" marT="123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545954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5"/>
          <p:cNvSpPr txBox="1">
            <a:spLocks noChangeArrowheads="1"/>
          </p:cNvSpPr>
          <p:nvPr/>
        </p:nvSpPr>
        <p:spPr bwMode="auto">
          <a:xfrm>
            <a:off x="395411" y="1385096"/>
            <a:ext cx="9001125" cy="37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663300"/>
                </a:solidFill>
                <a:latin typeface="+mn-lt"/>
                <a:cs typeface="+mn-cs"/>
              </a:rPr>
              <a:t>Казенное унитарное предприятие Чувашской Республики «Агро-Инновации»</a:t>
            </a:r>
          </a:p>
        </p:txBody>
      </p:sp>
      <p:pic>
        <p:nvPicPr>
          <p:cNvPr id="10" name="Рисунок 9" descr="1231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536" y="1417434"/>
            <a:ext cx="1119187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3319" name="Прямоугольник 10"/>
          <p:cNvSpPr>
            <a:spLocks noChangeArrowheads="1"/>
          </p:cNvSpPr>
          <p:nvPr/>
        </p:nvSpPr>
        <p:spPr bwMode="auto">
          <a:xfrm>
            <a:off x="895473" y="1674014"/>
            <a:ext cx="7929563" cy="336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200" b="1" dirty="0">
                <a:solidFill>
                  <a:srgbClr val="663300"/>
                </a:solidFill>
              </a:rPr>
              <a:t>тел.:</a:t>
            </a:r>
            <a:r>
              <a:rPr lang="en-US" sz="1200" dirty="0">
                <a:solidFill>
                  <a:srgbClr val="663300"/>
                </a:solidFill>
              </a:rPr>
              <a:t> </a:t>
            </a:r>
            <a:r>
              <a:rPr lang="ru-RU" sz="1200" dirty="0">
                <a:solidFill>
                  <a:srgbClr val="663300"/>
                </a:solidFill>
              </a:rPr>
              <a:t>(8352) 45-84-88      </a:t>
            </a:r>
            <a:r>
              <a:rPr lang="ru-RU" sz="1200" b="1" dirty="0" smtClean="0">
                <a:solidFill>
                  <a:srgbClr val="663300"/>
                </a:solidFill>
              </a:rPr>
              <a:t>факс:</a:t>
            </a:r>
            <a:r>
              <a:rPr lang="en-US" sz="1200" b="1" dirty="0" smtClean="0">
                <a:solidFill>
                  <a:srgbClr val="663300"/>
                </a:solidFill>
              </a:rPr>
              <a:t> </a:t>
            </a:r>
            <a:r>
              <a:rPr lang="ru-RU" sz="1200" dirty="0">
                <a:solidFill>
                  <a:srgbClr val="663300"/>
                </a:solidFill>
              </a:rPr>
              <a:t>(8352) 45-93-26      </a:t>
            </a:r>
            <a:r>
              <a:rPr lang="ru-RU" sz="1200" b="1" dirty="0">
                <a:solidFill>
                  <a:srgbClr val="663300"/>
                </a:solidFill>
              </a:rPr>
              <a:t>е-</a:t>
            </a:r>
            <a:r>
              <a:rPr lang="en-US" sz="1200" b="1" dirty="0">
                <a:solidFill>
                  <a:srgbClr val="663300"/>
                </a:solidFill>
              </a:rPr>
              <a:t>mail: </a:t>
            </a:r>
            <a:r>
              <a:rPr lang="ru-RU" sz="1200" dirty="0">
                <a:solidFill>
                  <a:srgbClr val="663300"/>
                </a:solidFill>
              </a:rPr>
              <a:t>agro-in@cap.ru      </a:t>
            </a:r>
            <a:r>
              <a:rPr lang="en-US" sz="1200" b="1" dirty="0">
                <a:solidFill>
                  <a:srgbClr val="663300"/>
                </a:solidFill>
              </a:rPr>
              <a:t>web:</a:t>
            </a:r>
            <a:r>
              <a:rPr lang="ru-RU" sz="1200" b="1" dirty="0">
                <a:solidFill>
                  <a:srgbClr val="663300"/>
                </a:solidFill>
              </a:rPr>
              <a:t> </a:t>
            </a:r>
            <a:r>
              <a:rPr lang="en-US" sz="1200" dirty="0" smtClean="0">
                <a:solidFill>
                  <a:srgbClr val="663300"/>
                </a:solidFill>
              </a:rPr>
              <a:t>agro-in.cap.ru</a:t>
            </a:r>
            <a:endParaRPr lang="ru-RU" sz="1200" dirty="0">
              <a:solidFill>
                <a:srgbClr val="6633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5400000">
            <a:off x="3003673" y="1839542"/>
            <a:ext cx="214313" cy="1921"/>
          </a:xfrm>
          <a:prstGeom prst="line">
            <a:avLst/>
          </a:prstGeom>
          <a:ln w="22225">
            <a:solidFill>
              <a:srgbClr val="7C0E06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 bwMode="auto">
          <a:xfrm rot="5400000">
            <a:off x="4826918" y="1840168"/>
            <a:ext cx="214312" cy="3842"/>
          </a:xfrm>
          <a:prstGeom prst="line">
            <a:avLst/>
          </a:prstGeom>
          <a:ln w="22225">
            <a:solidFill>
              <a:srgbClr val="7C0E06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 bwMode="auto">
          <a:xfrm rot="5400000">
            <a:off x="6692230" y="1840168"/>
            <a:ext cx="214312" cy="3842"/>
          </a:xfrm>
          <a:prstGeom prst="line">
            <a:avLst/>
          </a:prstGeom>
          <a:ln w="22225">
            <a:solidFill>
              <a:srgbClr val="7C0E06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3075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8E302DD-51B3-45E2-92B6-64FAC7BDCA90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2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0363" y="332656"/>
            <a:ext cx="3015534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Краткая история</a:t>
            </a: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Рейтинг 100 лучших сельскохозяйственных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организаций </a:t>
            </a:r>
            <a:endParaRPr lang="ru-RU" sz="1400" b="1" dirty="0">
              <a:solidFill>
                <a:srgbClr val="7F7F7F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201</a:t>
            </a:r>
            <a:r>
              <a:rPr lang="en-US" sz="1400" b="1" dirty="0">
                <a:solidFill>
                  <a:srgbClr val="7F7F7F"/>
                </a:solidFill>
                <a:latin typeface="+mn-lt"/>
                <a:cs typeface="+mn-cs"/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080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Скругленный прямоугольник 33"/>
          <p:cNvSpPr/>
          <p:nvPr/>
        </p:nvSpPr>
        <p:spPr bwMode="auto">
          <a:xfrm>
            <a:off x="467544" y="1825660"/>
            <a:ext cx="8033519" cy="2683460"/>
          </a:xfrm>
          <a:prstGeom prst="roundRect">
            <a:avLst>
              <a:gd name="adj" fmla="val 6667"/>
            </a:avLst>
          </a:prstGeom>
          <a:gradFill rotWithShape="1">
            <a:gsLst>
              <a:gs pos="0">
                <a:srgbClr val="B8E08C">
                  <a:alpha val="27000"/>
                </a:srgbClr>
              </a:gs>
              <a:gs pos="80000">
                <a:srgbClr val="B8E08C">
                  <a:alpha val="39000"/>
                </a:srgbClr>
              </a:gs>
              <a:gs pos="100000">
                <a:srgbClr val="B8E08C">
                  <a:alpha val="51000"/>
                </a:srgbClr>
              </a:gs>
            </a:gsLst>
            <a:lin ang="162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indent="358775">
              <a:defRPr/>
            </a:pP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901731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ctr">
              <a:defRPr/>
            </a:pPr>
            <a:r>
              <a:rPr lang="ru-RU" sz="2000" b="1" dirty="0"/>
              <a:t>Рейтинг сельскохозяйственных организаций республики проводится с 2005 года.</a:t>
            </a:r>
          </a:p>
          <a:p>
            <a:pPr indent="358775" algn="ctr"/>
            <a:r>
              <a:rPr lang="ru-RU" sz="2000" b="1" dirty="0"/>
              <a:t>Определение рейтинга по итогам </a:t>
            </a:r>
            <a:r>
              <a:rPr lang="ru-RU" sz="2000" b="1" dirty="0" smtClean="0"/>
              <a:t>2014 </a:t>
            </a:r>
            <a:r>
              <a:rPr lang="ru-RU" sz="2000" b="1" dirty="0"/>
              <a:t>года выполнено в соответствии с Методикой, утвержденной правительственной комиссией Чувашской Республики по вопросам агропромышленного комплекса и коллегии </a:t>
            </a:r>
            <a:r>
              <a:rPr lang="ru-RU" sz="2000" b="1" dirty="0" smtClean="0"/>
              <a:t>Министерства</a:t>
            </a:r>
            <a:r>
              <a:rPr lang="en-US" sz="2000" b="1" dirty="0"/>
              <a:t> </a:t>
            </a:r>
            <a:r>
              <a:rPr lang="ru-RU" sz="2000" b="1" dirty="0" smtClean="0"/>
              <a:t>сельского </a:t>
            </a:r>
            <a:r>
              <a:rPr lang="ru-RU" sz="2000" b="1" dirty="0"/>
              <a:t>хозяйства Чувашской </a:t>
            </a:r>
            <a:r>
              <a:rPr lang="ru-RU" sz="2000" b="1" dirty="0" smtClean="0"/>
              <a:t>Республики № 3</a:t>
            </a:r>
            <a:r>
              <a:rPr lang="en-US" sz="2000" b="1" dirty="0" smtClean="0"/>
              <a:t> </a:t>
            </a:r>
            <a:r>
              <a:rPr lang="ru-RU" sz="2000" b="1" dirty="0" smtClean="0"/>
              <a:t>-</a:t>
            </a:r>
            <a:r>
              <a:rPr lang="en-US" sz="2000" b="1" dirty="0" smtClean="0"/>
              <a:t> </a:t>
            </a:r>
            <a:r>
              <a:rPr lang="ru-RU" sz="2000" b="1" dirty="0" smtClean="0"/>
              <a:t>4 </a:t>
            </a:r>
            <a:r>
              <a:rPr lang="ru-RU" sz="2000" b="1" dirty="0"/>
              <a:t>от 19.02.2008 г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3075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8E302DD-51B3-45E2-92B6-64FAC7BDCA90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3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0363" y="332656"/>
            <a:ext cx="3015534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Краткая история</a:t>
            </a: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Рейтинг 100 лучших сельскохозяйственных предприятий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  <a:latin typeface="+mn-lt"/>
                <a:cs typeface="+mn-cs"/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080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Скругленный прямоугольник 33"/>
          <p:cNvSpPr/>
          <p:nvPr/>
        </p:nvSpPr>
        <p:spPr bwMode="auto">
          <a:xfrm>
            <a:off x="500063" y="1484784"/>
            <a:ext cx="8001000" cy="3888432"/>
          </a:xfrm>
          <a:prstGeom prst="roundRect">
            <a:avLst>
              <a:gd name="adj" fmla="val 6667"/>
            </a:avLst>
          </a:prstGeom>
          <a:gradFill rotWithShape="1">
            <a:gsLst>
              <a:gs pos="0">
                <a:srgbClr val="B8E08C">
                  <a:alpha val="27000"/>
                </a:srgbClr>
              </a:gs>
              <a:gs pos="80000">
                <a:srgbClr val="B8E08C">
                  <a:alpha val="39000"/>
                </a:srgbClr>
              </a:gs>
              <a:gs pos="100000">
                <a:srgbClr val="B8E08C">
                  <a:alpha val="51000"/>
                </a:srgbClr>
              </a:gs>
            </a:gsLst>
            <a:lin ang="162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indent="358775"/>
            <a:endParaRPr lang="ru-RU" sz="1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4838" y="1740872"/>
            <a:ext cx="79996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>
              <a:defRPr/>
            </a:pPr>
            <a:r>
              <a:rPr lang="ru-RU" sz="1800" b="1" dirty="0"/>
              <a:t>Исходная база для определения рейтинга по итогам </a:t>
            </a:r>
            <a:r>
              <a:rPr lang="ru-RU" sz="1800" b="1" dirty="0" smtClean="0"/>
              <a:t>201</a:t>
            </a:r>
            <a:r>
              <a:rPr lang="en-US" sz="1800" b="1" dirty="0" smtClean="0"/>
              <a:t>4</a:t>
            </a:r>
            <a:r>
              <a:rPr lang="ru-RU" sz="1800" b="1" dirty="0" smtClean="0"/>
              <a:t> </a:t>
            </a:r>
            <a:r>
              <a:rPr lang="ru-RU" sz="1800" b="1" dirty="0"/>
              <a:t>года составлена по данным, представленными управлениями (отделами) сельского хозяйства районов, которая включает: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наименование организации;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фамилию, имя, отчество, номер телефона руководителя организации;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площадь пашни;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балансовую стоимость активов на начало и конец года;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выручку от реализации продукции;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чистую прибыль;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среднегодовое количество работников;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    - номинально начисленную заработную плату.</a:t>
            </a:r>
          </a:p>
        </p:txBody>
      </p:sp>
    </p:spTree>
    <p:extLst>
      <p:ext uri="{BB962C8B-B14F-4D97-AF65-F5344CB8AC3E}">
        <p14:creationId xmlns:p14="http://schemas.microsoft.com/office/powerpoint/2010/main" val="37070832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828675"/>
          </a:xfrm>
          <a:prstGeom prst="roundRect">
            <a:avLst/>
          </a:prstGeom>
          <a:gradFill>
            <a:gsLst>
              <a:gs pos="0">
                <a:srgbClr val="95BA20">
                  <a:alpha val="52000"/>
                </a:srgbClr>
              </a:gs>
              <a:gs pos="60000">
                <a:srgbClr val="B8E08C">
                  <a:alpha val="54000"/>
                </a:srgbClr>
              </a:gs>
              <a:gs pos="100000">
                <a:srgbClr val="B8E08C">
                  <a:alpha val="26000"/>
                </a:srgbClr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4099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387350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55E08C5D-A8D5-4D87-8BBE-9384169E0E59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4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Рейтинг 100 лучших сельскохозяйственных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организаций </a:t>
            </a:r>
            <a:endParaRPr lang="ru-RU" sz="1400" b="1" dirty="0">
              <a:solidFill>
                <a:srgbClr val="7F7F7F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  <a:latin typeface="+mn-lt"/>
                <a:cs typeface="+mn-cs"/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103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20362" y="332656"/>
            <a:ext cx="7408021" cy="830997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Количество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организаций,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представленных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для определения рейтинга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за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2005-201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4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годы</a:t>
            </a:r>
          </a:p>
        </p:txBody>
      </p:sp>
      <p:sp>
        <p:nvSpPr>
          <p:cNvPr id="41" name="Скругленный прямоугольник 40"/>
          <p:cNvSpPr/>
          <p:nvPr/>
        </p:nvSpPr>
        <p:spPr bwMode="auto">
          <a:xfrm>
            <a:off x="500064" y="1470154"/>
            <a:ext cx="8001000" cy="4047078"/>
          </a:xfrm>
          <a:prstGeom prst="roundRect">
            <a:avLst>
              <a:gd name="adj" fmla="val 4136"/>
            </a:avLst>
          </a:prstGeom>
          <a:gradFill rotWithShape="1">
            <a:gsLst>
              <a:gs pos="0">
                <a:schemeClr val="bg1">
                  <a:lumMod val="95000"/>
                  <a:alpha val="18000"/>
                </a:schemeClr>
              </a:gs>
              <a:gs pos="80000">
                <a:schemeClr val="bg1">
                  <a:lumMod val="95000"/>
                  <a:alpha val="20000"/>
                </a:schemeClr>
              </a:gs>
              <a:gs pos="100000">
                <a:schemeClr val="bg1">
                  <a:lumMod val="85000"/>
                  <a:alpha val="17000"/>
                </a:schemeClr>
              </a:gs>
            </a:gsLst>
            <a:lin ang="162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PF DinDisplay Pro" pitchFamily="2" charset="0"/>
              </a:rPr>
              <a:t>	</a:t>
            </a:r>
            <a:endParaRPr lang="ru-RU" sz="1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489946" y="5517232"/>
            <a:ext cx="8011117" cy="537475"/>
          </a:xfrm>
          <a:prstGeom prst="roundRect">
            <a:avLst/>
          </a:prstGeom>
          <a:gradFill rotWithShape="1">
            <a:gsLst>
              <a:gs pos="0">
                <a:srgbClr val="FFC000">
                  <a:alpha val="53000"/>
                </a:srgbClr>
              </a:gs>
              <a:gs pos="65000">
                <a:srgbClr val="FFC000">
                  <a:alpha val="26000"/>
                </a:srgbClr>
              </a:gs>
              <a:gs pos="100000">
                <a:schemeClr val="bg1">
                  <a:alpha val="38000"/>
                </a:schemeClr>
              </a:gs>
            </a:gsLst>
            <a:lin ang="162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>
            <a:defPPr>
              <a:defRPr lang="ru-RU"/>
            </a:defPPr>
            <a:lvl1pPr>
              <a:defRPr sz="20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ru-RU" sz="1400" i="1" dirty="0">
              <a:solidFill>
                <a:srgbClr val="7C0E06"/>
              </a:solidFill>
            </a:endParaRPr>
          </a:p>
        </p:txBody>
      </p:sp>
      <p:graphicFrame>
        <p:nvGraphicFramePr>
          <p:cNvPr id="39" name="Диаграмма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752015"/>
              </p:ext>
            </p:extLst>
          </p:nvPr>
        </p:nvGraphicFramePr>
        <p:xfrm>
          <a:off x="803791" y="1385441"/>
          <a:ext cx="7041162" cy="4686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712292273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 bwMode="auto">
          <a:xfrm>
            <a:off x="500063" y="377825"/>
            <a:ext cx="8001000" cy="684000"/>
          </a:xfrm>
          <a:prstGeom prst="roundRect">
            <a:avLst/>
          </a:prstGeom>
          <a:gradFill>
            <a:gsLst>
              <a:gs pos="0">
                <a:srgbClr val="95BA20">
                  <a:alpha val="52000"/>
                </a:srgbClr>
              </a:gs>
              <a:gs pos="60000">
                <a:srgbClr val="B8E08C">
                  <a:alpha val="54000"/>
                </a:srgbClr>
              </a:gs>
              <a:gs pos="100000">
                <a:srgbClr val="B8E08C">
                  <a:alpha val="26000"/>
                </a:srgbClr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4099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387350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55E08C5D-A8D5-4D87-8BBE-9384169E0E59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5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Рейтинг 100 лучших сельскохозяйственных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организаций </a:t>
            </a:r>
            <a:endParaRPr lang="ru-RU" sz="1400" b="1" dirty="0">
              <a:solidFill>
                <a:srgbClr val="7F7F7F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  <a:latin typeface="+mn-lt"/>
                <a:cs typeface="+mn-cs"/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103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68077" y="355200"/>
            <a:ext cx="7676331" cy="646331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Количество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организаций, представленных 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для определения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рейтинга по 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районам республики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по итогам 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201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4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года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019109"/>
              </p:ext>
            </p:extLst>
          </p:nvPr>
        </p:nvGraphicFramePr>
        <p:xfrm>
          <a:off x="695637" y="1041515"/>
          <a:ext cx="7627546" cy="5132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032515638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55E08C5D-A8D5-4D87-8BBE-9384169E0E59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6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Рейтинг 100 лучших сельскохозяйственных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организаций </a:t>
            </a:r>
            <a:endParaRPr lang="ru-RU" sz="1400" b="1" dirty="0">
              <a:solidFill>
                <a:srgbClr val="7F7F7F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  <a:latin typeface="+mn-lt"/>
                <a:cs typeface="+mn-cs"/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103" name="Рисунок 24" descr="Безимени-1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500063" y="377825"/>
            <a:ext cx="8001000" cy="407988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15" name="Рисунок 24" descr="герб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14313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20363" y="332656"/>
            <a:ext cx="7523512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Показатели для определения рейтинга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251520" y="1052736"/>
            <a:ext cx="8682930" cy="4392488"/>
          </a:xfrm>
          <a:prstGeom prst="roundRect">
            <a:avLst>
              <a:gd name="adj" fmla="val 5153"/>
            </a:avLst>
          </a:prstGeom>
          <a:gradFill rotWithShape="1">
            <a:gsLst>
              <a:gs pos="0">
                <a:srgbClr val="B8E08C">
                  <a:alpha val="27000"/>
                </a:srgbClr>
              </a:gs>
              <a:gs pos="80000">
                <a:srgbClr val="B8E08C">
                  <a:alpha val="39000"/>
                </a:srgbClr>
              </a:gs>
              <a:gs pos="100000">
                <a:srgbClr val="B8E08C">
                  <a:alpha val="51000"/>
                </a:srgbClr>
              </a:gs>
            </a:gsLst>
            <a:lin ang="162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indent="358775"/>
            <a:endParaRPr lang="ru-RU" sz="1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1196752"/>
            <a:ext cx="861092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/>
              <a:t>1.Объемные показатели, характеризующие размер организации: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площадь пашни, га;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среднегодовая балансовая стоимость активов, тыс. руб.;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выручка от реализации продукции, тыс. руб.;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чистая прибыль, тыс. руб.</a:t>
            </a:r>
          </a:p>
          <a:p>
            <a:r>
              <a:rPr lang="ru-RU" sz="1900" b="1" dirty="0"/>
              <a:t>2.Относительные показатели, характеризующие эффективность производства организации: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выручка в расчете на 100 гектар используемой пашни, тыс. руб.;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выручка в расчете на 100 рублей среднегодовой балансовой стоимости активов, тыс. руб.;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выручка в расчете на одного среднегодового работника, тыс. руб.;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рентабельность продаж, %;</a:t>
            </a:r>
          </a:p>
          <a:p>
            <a:r>
              <a:rPr lang="ru-RU" sz="1900" b="1" dirty="0">
                <a:solidFill>
                  <a:srgbClr val="C00000"/>
                </a:solidFill>
              </a:rPr>
              <a:t>    - среднемесячная номинальная заработная плата работников, руб.</a:t>
            </a:r>
          </a:p>
        </p:txBody>
      </p:sp>
    </p:spTree>
    <p:extLst>
      <p:ext uri="{BB962C8B-B14F-4D97-AF65-F5344CB8AC3E}">
        <p14:creationId xmlns:p14="http://schemas.microsoft.com/office/powerpoint/2010/main" val="40638657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55E08C5D-A8D5-4D87-8BBE-9384169E0E59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7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Рейтинг 100 лучших сельскохозяйственных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организаций </a:t>
            </a:r>
            <a:endParaRPr lang="ru-RU" sz="1400" b="1" dirty="0">
              <a:solidFill>
                <a:srgbClr val="7F7F7F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  <a:latin typeface="+mn-lt"/>
                <a:cs typeface="+mn-cs"/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103" name="Рисунок 24" descr="Безимени-1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 bwMode="auto">
          <a:xfrm>
            <a:off x="500063" y="233363"/>
            <a:ext cx="8001000" cy="865187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362" y="188640"/>
            <a:ext cx="7408021" cy="923330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Методика</a:t>
            </a:r>
            <a:r>
              <a:rPr lang="en-US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определения консолидированного рейтинга сельскохозяйственных предприятий</a:t>
            </a:r>
            <a:r>
              <a:rPr lang="en-US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Чувашской Республики по итогам 20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14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года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72511"/>
              </p:ext>
            </p:extLst>
          </p:nvPr>
        </p:nvGraphicFramePr>
        <p:xfrm>
          <a:off x="684213" y="1196975"/>
          <a:ext cx="7715249" cy="3603620"/>
        </p:xfrm>
        <a:graphic>
          <a:graphicData uri="http://schemas.openxmlformats.org/drawingml/2006/table">
            <a:tbl>
              <a:tblPr/>
              <a:tblGrid>
                <a:gridCol w="185813"/>
                <a:gridCol w="2695828"/>
                <a:gridCol w="658660"/>
                <a:gridCol w="113206"/>
                <a:gridCol w="3046307"/>
                <a:gridCol w="658660"/>
                <a:gridCol w="356775"/>
              </a:tblGrid>
              <a:tr h="31507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</a:rPr>
                        <a:t>А. Перечень показателей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1661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Объемный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Вес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376091"/>
                          </a:solidFill>
                          <a:latin typeface="Calibri"/>
                        </a:rPr>
                        <a:t>Относительный</a:t>
                      </a:r>
                      <a:endParaRPr lang="ru-RU" sz="1200" b="1" i="0" u="none" strike="noStrike" dirty="0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Вес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67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показат.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показат.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9691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Выручка от реализации</a:t>
                      </a:r>
                    </a:p>
                  </a:txBody>
                  <a:tcPr marL="73216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0,15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Выручка на 100 га используемой площади</a:t>
                      </a:r>
                    </a:p>
                  </a:txBody>
                  <a:tcPr marL="73216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0,20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9691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376091"/>
                          </a:solidFill>
                          <a:latin typeface="Calibri"/>
                        </a:rPr>
                        <a:t>Площадь</a:t>
                      </a:r>
                      <a:r>
                        <a:rPr lang="ru-RU" sz="1200" b="1" i="0" u="none" strike="noStrike" baseline="0" dirty="0" smtClean="0">
                          <a:solidFill>
                            <a:srgbClr val="376091"/>
                          </a:solidFill>
                          <a:latin typeface="Calibri"/>
                        </a:rPr>
                        <a:t> сельхозугодий, га</a:t>
                      </a:r>
                      <a:endParaRPr lang="ru-RU" sz="1200" b="1" i="0" u="none" strike="noStrike" dirty="0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73216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Выручка н 100 рубей валюты баланса</a:t>
                      </a:r>
                    </a:p>
                  </a:txBody>
                  <a:tcPr marL="73216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9691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376091"/>
                          </a:solidFill>
                          <a:latin typeface="Calibri"/>
                        </a:rPr>
                        <a:t>Стоимость </a:t>
                      </a:r>
                      <a:r>
                        <a:rPr lang="ru-RU" sz="1200" b="1" i="0" u="none" strike="noStrike" smtClean="0">
                          <a:solidFill>
                            <a:srgbClr val="376091"/>
                          </a:solidFill>
                          <a:latin typeface="Calibri"/>
                        </a:rPr>
                        <a:t>активов(валюта баланса)</a:t>
                      </a:r>
                      <a:endParaRPr lang="ru-RU" sz="1200" b="1" i="0" u="none" strike="noStrike" dirty="0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73216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376091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Выручка на одного работника</a:t>
                      </a:r>
                    </a:p>
                  </a:txBody>
                  <a:tcPr marL="73216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0,15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9691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Чистая прибыль</a:t>
                      </a:r>
                    </a:p>
                  </a:txBody>
                  <a:tcPr marL="73216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0,15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>
                        <a:solidFill>
                          <a:srgbClr val="376091"/>
                        </a:solidFill>
                        <a:latin typeface="Calibri"/>
                      </a:endParaRP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Рентабельность продаж</a:t>
                      </a:r>
                    </a:p>
                  </a:txBody>
                  <a:tcPr marL="73216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0,25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67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Среднемесячная заработная плата</a:t>
                      </a:r>
                    </a:p>
                  </a:txBody>
                  <a:tcPr marL="73216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376091"/>
                          </a:solidFill>
                          <a:latin typeface="Calibri"/>
                        </a:rPr>
                        <a:t>0,30</a:t>
                      </a:r>
                    </a:p>
                  </a:txBody>
                  <a:tcPr marL="8135" marR="8135" marT="81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67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4615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</a:rPr>
                        <a:t>Б. Порядок расчета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9691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67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lvl="0" algn="l" fontAlgn="b"/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 1</a:t>
                      </a:r>
                      <a:r>
                        <a:rPr lang="ru-RU" sz="1200" b="0" i="1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. Определение занимаемого места в списке по каждому показателю в порядке убывания.</a:t>
                      </a:r>
                    </a:p>
                  </a:txBody>
                  <a:tcPr marL="73216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67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lvl="0" algn="l" fontAlgn="b"/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 2</a:t>
                      </a:r>
                      <a:r>
                        <a:rPr lang="ru-RU" sz="1200" b="0" i="1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. </a:t>
                      </a:r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Перемножение  занимаемых  мест </a:t>
                      </a:r>
                      <a:r>
                        <a:rPr lang="ru-RU" sz="1200" b="0" i="1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по каждому показателю на соответствующее значение веса.</a:t>
                      </a:r>
                    </a:p>
                  </a:txBody>
                  <a:tcPr marL="73216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67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lvl="0" algn="l" fontAlgn="b"/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 3</a:t>
                      </a:r>
                      <a:r>
                        <a:rPr lang="ru-RU" sz="1200" b="0" i="1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. Суммирование всех показателей после их перемножения занимаемого места на их веса.</a:t>
                      </a:r>
                    </a:p>
                  </a:txBody>
                  <a:tcPr marL="73216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67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lvl="0" algn="l" fontAlgn="b"/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 4. </a:t>
                      </a:r>
                      <a:r>
                        <a:rPr lang="ru-RU" sz="1200" b="0" i="1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Ранжирование суммы показателей </a:t>
                      </a:r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</a:t>
                      </a:r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  </a:t>
                      </a:r>
                      <a:r>
                        <a:rPr lang="ru-RU" sz="1200" b="0" i="1" u="none" strike="noStrike" dirty="0" smtClean="0">
                          <a:solidFill>
                            <a:srgbClr val="C00000"/>
                          </a:solidFill>
                          <a:latin typeface="Calibri"/>
                        </a:rPr>
                        <a:t>в порядке возрастания</a:t>
                      </a:r>
                      <a:endParaRPr lang="ru-RU" sz="1200" b="0" i="1" u="none" strike="noStrike" dirty="0">
                        <a:solidFill>
                          <a:srgbClr val="C00000"/>
                        </a:solidFill>
                        <a:latin typeface="Calibri"/>
                      </a:endParaRPr>
                    </a:p>
                  </a:txBody>
                  <a:tcPr marL="73216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9691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9691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35" marR="8135" marT="813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510202"/>
              </p:ext>
            </p:extLst>
          </p:nvPr>
        </p:nvGraphicFramePr>
        <p:xfrm>
          <a:off x="684213" y="4941888"/>
          <a:ext cx="7704137" cy="1144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137"/>
              </a:tblGrid>
              <a:tr h="19235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Не включены в базу данных для ранжирования:</a:t>
                      </a:r>
                      <a:endParaRPr lang="ru-RU" sz="1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11" marB="0" anchor="b"/>
                </a:tc>
              </a:tr>
              <a:tr h="19235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Предприятия с неполным перечнем исходных данных</a:t>
                      </a:r>
                      <a:endParaRPr lang="ru-RU" sz="1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5717" marR="9524" marT="9511" marB="0" anchor="b"/>
                </a:tc>
              </a:tr>
              <a:tr h="19235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Предприятия убыточные</a:t>
                      </a:r>
                      <a:endParaRPr lang="ru-RU" sz="1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5717" marR="9524" marT="9511" marB="0" anchor="b"/>
                </a:tc>
              </a:tr>
              <a:tr h="3751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Предприятия со средней (номинальной) </a:t>
                      </a:r>
                      <a:r>
                        <a:rPr lang="ru-RU" sz="1200" u="none" strike="noStrike" dirty="0" smtClean="0">
                          <a:effectLst/>
                        </a:rPr>
                        <a:t>заработной </a:t>
                      </a:r>
                      <a:r>
                        <a:rPr lang="ru-RU" sz="1200" u="none" strike="noStrike" dirty="0">
                          <a:effectLst/>
                        </a:rPr>
                        <a:t>платой </a:t>
                      </a:r>
                      <a:r>
                        <a:rPr lang="ru-RU" sz="1200" u="none" strike="noStrike" dirty="0" smtClean="0">
                          <a:effectLst/>
                        </a:rPr>
                        <a:t> ниже прожиточного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минимума для трудоспособного населения, установленного по Чувашской Республике в 201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4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году (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6996 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руб.).</a:t>
                      </a:r>
                      <a:endParaRPr lang="ru-RU" sz="1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5717" marR="9524" marT="9511" marB="0" anchor="b"/>
                </a:tc>
              </a:tr>
              <a:tr h="19235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Предприятия с численностью работников менее 10 чел.</a:t>
                      </a:r>
                      <a:endParaRPr lang="ru-RU" sz="12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85717" marR="9524" marT="9511" marB="0" anchor="b"/>
                </a:tc>
              </a:tr>
            </a:tbl>
          </a:graphicData>
        </a:graphic>
      </p:graphicFrame>
      <p:pic>
        <p:nvPicPr>
          <p:cNvPr id="15" name="Рисунок 24" descr="герб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315119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54594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55E08C5D-A8D5-4D87-8BBE-9384169E0E59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8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Рейтинг 100 лучших сельскохозяйственных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организаций </a:t>
            </a:r>
            <a:endParaRPr lang="ru-RU" sz="1400" b="1" dirty="0">
              <a:solidFill>
                <a:srgbClr val="7F7F7F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  <a:latin typeface="+mn-lt"/>
                <a:cs typeface="+mn-cs"/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  <a:latin typeface="+mn-lt"/>
                <a:cs typeface="+mn-cs"/>
              </a:rPr>
              <a:t> </a:t>
            </a:r>
            <a:r>
              <a:rPr lang="ru-RU" sz="1400" b="1" dirty="0">
                <a:solidFill>
                  <a:srgbClr val="7F7F7F"/>
                </a:solidFill>
                <a:latin typeface="+mn-lt"/>
                <a:cs typeface="+mn-cs"/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103" name="Рисунок 24" descr="Безимени-1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500063" y="377825"/>
            <a:ext cx="8001000" cy="684000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15" name="Рисунок 24" descr="герб.t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315119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20363" y="332656"/>
            <a:ext cx="7523512" cy="769441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Формирование 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базы данных 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для определения </a:t>
            </a:r>
            <a:r>
              <a:rPr lang="ru-RU" sz="2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рейтинга</a:t>
            </a: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251520" y="1672010"/>
            <a:ext cx="8568952" cy="3629198"/>
          </a:xfrm>
          <a:prstGeom prst="roundRect">
            <a:avLst>
              <a:gd name="adj" fmla="val 5153"/>
            </a:avLst>
          </a:prstGeom>
          <a:gradFill rotWithShape="1">
            <a:gsLst>
              <a:gs pos="0">
                <a:srgbClr val="B8E08C">
                  <a:alpha val="27000"/>
                </a:srgbClr>
              </a:gs>
              <a:gs pos="80000">
                <a:srgbClr val="B8E08C">
                  <a:alpha val="39000"/>
                </a:srgbClr>
              </a:gs>
              <a:gs pos="100000">
                <a:srgbClr val="B8E08C">
                  <a:alpha val="51000"/>
                </a:srgbClr>
              </a:gs>
            </a:gsLst>
            <a:lin ang="162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indent="358775"/>
            <a:endParaRPr lang="ru-RU" sz="1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558" y="1909569"/>
            <a:ext cx="8610922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Перед определением рейтинга из организованной базы данных были исключены </a:t>
            </a:r>
            <a:r>
              <a:rPr lang="en-US" sz="2000" b="1" dirty="0" smtClean="0"/>
              <a:t>58</a:t>
            </a:r>
            <a:r>
              <a:rPr lang="ru-RU" sz="2000" b="1" dirty="0" smtClean="0"/>
              <a:t> </a:t>
            </a:r>
            <a:r>
              <a:rPr lang="ru-RU" sz="2000" b="1" dirty="0"/>
              <a:t>организации </a:t>
            </a:r>
            <a:r>
              <a:rPr lang="ru-RU" sz="2000" b="1" dirty="0" smtClean="0"/>
              <a:t>(</a:t>
            </a:r>
            <a:r>
              <a:rPr lang="en-US" sz="2000" b="1" dirty="0" smtClean="0"/>
              <a:t>30,1</a:t>
            </a:r>
            <a:r>
              <a:rPr lang="ru-RU" sz="2000" b="1" dirty="0" smtClean="0"/>
              <a:t>%): </a:t>
            </a:r>
            <a:endParaRPr lang="ru-RU" sz="2000" b="1" dirty="0"/>
          </a:p>
          <a:p>
            <a:pPr indent="182563"/>
            <a:r>
              <a:rPr lang="ru-RU" sz="2000" b="1" dirty="0">
                <a:solidFill>
                  <a:srgbClr val="C00000"/>
                </a:solidFill>
              </a:rPr>
              <a:t>- с неполным перечнем представленных исходных данных – </a:t>
            </a:r>
            <a:r>
              <a:rPr lang="en-US" sz="2000" b="1" dirty="0" smtClean="0">
                <a:solidFill>
                  <a:srgbClr val="C00000"/>
                </a:solidFill>
              </a:rPr>
              <a:t>6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  <a:endParaRPr lang="ru-RU" sz="2000" b="1" dirty="0">
              <a:solidFill>
                <a:srgbClr val="C00000"/>
              </a:solidFill>
            </a:endParaRPr>
          </a:p>
          <a:p>
            <a:pPr marL="342900" indent="-342900">
              <a:buFontTx/>
              <a:buChar char="-"/>
            </a:pPr>
            <a:endParaRPr lang="ru-RU" sz="1050" b="1" dirty="0">
              <a:solidFill>
                <a:srgbClr val="C00000"/>
              </a:solidFill>
            </a:endParaRPr>
          </a:p>
          <a:p>
            <a:pPr indent="182563"/>
            <a:r>
              <a:rPr lang="ru-RU" sz="2000" b="1" dirty="0">
                <a:solidFill>
                  <a:srgbClr val="C00000"/>
                </a:solidFill>
              </a:rPr>
              <a:t>- завершившие год с убытком – </a:t>
            </a:r>
            <a:r>
              <a:rPr lang="ru-RU" sz="2000" b="1" dirty="0" smtClean="0">
                <a:solidFill>
                  <a:srgbClr val="C00000"/>
                </a:solidFill>
              </a:rPr>
              <a:t>1</a:t>
            </a:r>
            <a:r>
              <a:rPr lang="en-US" sz="2000" b="1" dirty="0" smtClean="0">
                <a:solidFill>
                  <a:srgbClr val="C00000"/>
                </a:solidFill>
              </a:rPr>
              <a:t>4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  <a:endParaRPr lang="ru-RU" sz="2000" b="1" dirty="0">
              <a:solidFill>
                <a:srgbClr val="C00000"/>
              </a:solidFill>
            </a:endParaRPr>
          </a:p>
          <a:p>
            <a:pPr indent="182563"/>
            <a:endParaRPr lang="ru-RU" sz="1050" b="1" dirty="0">
              <a:solidFill>
                <a:srgbClr val="C00000"/>
              </a:solidFill>
            </a:endParaRPr>
          </a:p>
          <a:p>
            <a:pPr indent="182563"/>
            <a:r>
              <a:rPr lang="ru-RU" sz="2000" b="1" dirty="0">
                <a:solidFill>
                  <a:srgbClr val="C00000"/>
                </a:solidFill>
              </a:rPr>
              <a:t>- с номинальной  среднемесячной  заработной платой  ниже прожиточного минимума для трудоспособного населения Чувашской Республики за </a:t>
            </a:r>
            <a:r>
              <a:rPr lang="ru-RU" sz="2000" b="1" dirty="0" smtClean="0">
                <a:solidFill>
                  <a:srgbClr val="C00000"/>
                </a:solidFill>
              </a:rPr>
              <a:t>201</a:t>
            </a:r>
            <a:r>
              <a:rPr lang="en-US" sz="2000" b="1" dirty="0" smtClean="0">
                <a:solidFill>
                  <a:srgbClr val="C00000"/>
                </a:solidFill>
              </a:rPr>
              <a:t>4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год (6 </a:t>
            </a:r>
            <a:r>
              <a:rPr lang="en-US" sz="2000" b="1" dirty="0" smtClean="0">
                <a:solidFill>
                  <a:srgbClr val="C00000"/>
                </a:solidFill>
              </a:rPr>
              <a:t>996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руб.) – </a:t>
            </a:r>
            <a:r>
              <a:rPr lang="en-US" sz="2000" b="1" dirty="0" smtClean="0">
                <a:solidFill>
                  <a:srgbClr val="C00000"/>
                </a:solidFill>
              </a:rPr>
              <a:t>15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  <a:endParaRPr lang="ru-RU" sz="2000" b="1" dirty="0">
              <a:solidFill>
                <a:srgbClr val="C00000"/>
              </a:solidFill>
            </a:endParaRPr>
          </a:p>
          <a:p>
            <a:pPr indent="182563"/>
            <a:endParaRPr lang="ru-RU" sz="1000" b="1" dirty="0">
              <a:solidFill>
                <a:srgbClr val="C00000"/>
              </a:solidFill>
            </a:endParaRPr>
          </a:p>
          <a:p>
            <a:pPr indent="182563"/>
            <a:r>
              <a:rPr lang="ru-RU" sz="2000" b="1" dirty="0">
                <a:solidFill>
                  <a:srgbClr val="C00000"/>
                </a:solidFill>
              </a:rPr>
              <a:t>- с численностью работников менее 10 человек – </a:t>
            </a:r>
            <a:r>
              <a:rPr lang="ru-RU" sz="2000" b="1" dirty="0" smtClean="0">
                <a:solidFill>
                  <a:srgbClr val="C00000"/>
                </a:solidFill>
              </a:rPr>
              <a:t>2</a:t>
            </a:r>
            <a:r>
              <a:rPr lang="en-US" sz="2000" b="1" dirty="0" smtClean="0">
                <a:solidFill>
                  <a:srgbClr val="C00000"/>
                </a:solidFill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2950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 bwMode="auto">
          <a:xfrm>
            <a:off x="500063" y="377824"/>
            <a:ext cx="8001000" cy="432000"/>
          </a:xfrm>
          <a:prstGeom prst="roundRect">
            <a:avLst/>
          </a:prstGeom>
          <a:gradFill>
            <a:gsLst>
              <a:gs pos="0">
                <a:srgbClr val="95BA20"/>
              </a:gs>
              <a:gs pos="80000">
                <a:srgbClr val="B8E08C"/>
              </a:gs>
              <a:gs pos="100000">
                <a:srgbClr val="B8E08C"/>
              </a:gs>
            </a:gsLst>
          </a:gradFill>
          <a:ln>
            <a:solidFill>
              <a:srgbClr val="95BA2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endParaRPr lang="ru-RU" sz="1800" dirty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5123" name="Рисунок 24" descr="герб.t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88640"/>
            <a:ext cx="790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8429625" y="6357938"/>
            <a:ext cx="500063" cy="3571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fld id="{DE149587-5A35-4D22-B45E-3EBAFE2B3AB1}" type="slidenum">
              <a:rPr lang="ru-RU" sz="1800" b="1" smtClean="0">
                <a:solidFill>
                  <a:schemeClr val="bg2">
                    <a:lumMod val="75000"/>
                  </a:schemeClr>
                </a:solidFill>
              </a:rPr>
              <a:pPr>
                <a:defRPr/>
              </a:pPr>
              <a:t>9</a:t>
            </a:fld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1262063" y="6215063"/>
            <a:ext cx="802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Рейтинг 100 лучших сельскохозяйственных организаций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7F7F7F"/>
                </a:solidFill>
              </a:rPr>
              <a:t>Чувашской Республики по итогам </a:t>
            </a:r>
            <a:r>
              <a:rPr lang="ru-RU" sz="1400" b="1" dirty="0" smtClean="0">
                <a:solidFill>
                  <a:srgbClr val="7F7F7F"/>
                </a:solidFill>
              </a:rPr>
              <a:t>201</a:t>
            </a:r>
            <a:r>
              <a:rPr lang="en-US" sz="1400" b="1" dirty="0" smtClean="0">
                <a:solidFill>
                  <a:srgbClr val="7F7F7F"/>
                </a:solidFill>
              </a:rPr>
              <a:t>4</a:t>
            </a:r>
            <a:r>
              <a:rPr lang="ru-RU" sz="1400" b="1" dirty="0" smtClean="0">
                <a:solidFill>
                  <a:srgbClr val="7F7F7F"/>
                </a:solidFill>
              </a:rPr>
              <a:t> </a:t>
            </a:r>
            <a:r>
              <a:rPr lang="ru-RU" sz="1400" b="1" dirty="0">
                <a:solidFill>
                  <a:srgbClr val="7F7F7F"/>
                </a:solidFill>
              </a:rPr>
              <a:t>года</a:t>
            </a:r>
          </a:p>
        </p:txBody>
      </p:sp>
      <p:pic>
        <p:nvPicPr>
          <p:cNvPr id="23" name="Рисунок 22" descr="12312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6215063"/>
            <a:ext cx="1119188" cy="61277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127" name="Рисунок 24" descr="Безимени-1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2188"/>
            <a:ext cx="91440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20362" y="334397"/>
            <a:ext cx="7408021" cy="461665"/>
          </a:xfrm>
          <a:prstGeom prst="rect">
            <a:avLst/>
          </a:prstGeom>
          <a:noFill/>
          <a:effectLst>
            <a:outerShdw dist="12700" dir="2700000" algn="ctr" rotWithShape="0">
              <a:schemeClr val="bg1"/>
            </a:outerShd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Исходная данные по организациям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081019"/>
              </p:ext>
            </p:extLst>
          </p:nvPr>
        </p:nvGraphicFramePr>
        <p:xfrm>
          <a:off x="251520" y="1196752"/>
          <a:ext cx="8619980" cy="468000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4027"/>
                <a:gridCol w="2009249"/>
                <a:gridCol w="864096"/>
                <a:gridCol w="1008112"/>
                <a:gridCol w="949521"/>
                <a:gridCol w="761183"/>
                <a:gridCol w="595415"/>
                <a:gridCol w="761183"/>
                <a:gridCol w="761183"/>
                <a:gridCol w="636011"/>
              </a:tblGrid>
              <a:tr h="316173">
                <a:tc rowSpan="2"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организации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 Валюта баланса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02. Выручка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(нетто)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 Чистая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прибыль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04. </a:t>
                      </a:r>
                      <a:r>
                        <a:rPr lang="ru-RU" sz="105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</a:t>
                      </a:r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работн</a:t>
                      </a:r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 </a:t>
                      </a:r>
                      <a:r>
                        <a:rPr lang="ru-RU" sz="105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Начисл</a:t>
                      </a:r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зарплаты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06. Сельхоз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угодья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07. </a:t>
                      </a:r>
                      <a:r>
                        <a:rPr lang="ru-RU" sz="105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05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т.ч</a:t>
                      </a:r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пашня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</a:tr>
              <a:tr h="237129">
                <a:tc gridSpan="2"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нач. года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кон. года</a:t>
                      </a:r>
                    </a:p>
                  </a:txBody>
                  <a:tcPr marL="10181" marR="10181" marT="10181" marB="0" anchor="ctr"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181" marR="10181" marT="10181" marB="0" anchor="b"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"Авангард" 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Цивильский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бекон"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1083608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1522748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975007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429013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24735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Вурнарский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мясокомбинат"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548830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580610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370010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78756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52997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Ольдеевская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1186486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1320301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595566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"Коминтерн"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147756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169865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105675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31070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20405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"АСК-Яльчики"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43277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61504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32793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"Слава картофелю"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206036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193613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116898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22224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"Чувашский бройлер"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730418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736677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752171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47074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Птицефабрика</a:t>
                      </a: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ru-RU" sz="11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Моргаушская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165973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182032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268154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26961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"Комсомольские овощи"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49632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55899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1267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10181" marR="10181" marT="10181" marB="0" anchor="ctr"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"Агрофирма "</a:t>
                      </a:r>
                      <a:r>
                        <a:rPr lang="ru-RU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Санары</a:t>
                      </a:r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83361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97095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194398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10045</TotalTime>
  <Words>2507</Words>
  <Application>Microsoft Office PowerPoint</Application>
  <PresentationFormat>Экран (4:3)</PresentationFormat>
  <Paragraphs>1115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Chief</cp:lastModifiedBy>
  <cp:revision>849</cp:revision>
  <cp:lastPrinted>2015-06-20T07:31:24Z</cp:lastPrinted>
  <dcterms:created xsi:type="dcterms:W3CDTF">2006-08-23T13:53:19Z</dcterms:created>
  <dcterms:modified xsi:type="dcterms:W3CDTF">2015-06-20T08:10:22Z</dcterms:modified>
</cp:coreProperties>
</file>