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6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5" r:id="rId3"/>
    <p:sldMasterId id="2147483690" r:id="rId4"/>
    <p:sldMasterId id="2147483704" r:id="rId5"/>
    <p:sldMasterId id="2147483774" r:id="rId6"/>
    <p:sldMasterId id="2147483788" r:id="rId7"/>
  </p:sldMasterIdLst>
  <p:notesMasterIdLst>
    <p:notesMasterId r:id="rId26"/>
  </p:notesMasterIdLst>
  <p:sldIdLst>
    <p:sldId id="256" r:id="rId8"/>
    <p:sldId id="257" r:id="rId9"/>
    <p:sldId id="258" r:id="rId10"/>
    <p:sldId id="260" r:id="rId11"/>
    <p:sldId id="261" r:id="rId12"/>
    <p:sldId id="275" r:id="rId13"/>
    <p:sldId id="276" r:id="rId14"/>
    <p:sldId id="277" r:id="rId15"/>
    <p:sldId id="278" r:id="rId16"/>
    <p:sldId id="279" r:id="rId17"/>
    <p:sldId id="285" r:id="rId18"/>
    <p:sldId id="263" r:id="rId19"/>
    <p:sldId id="280" r:id="rId20"/>
    <p:sldId id="281" r:id="rId21"/>
    <p:sldId id="282" r:id="rId22"/>
    <p:sldId id="283" r:id="rId23"/>
    <p:sldId id="284" r:id="rId24"/>
    <p:sldId id="274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3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&#1074;%20Microsoft%20PowerPoint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 rtl="0">
              <a:defRPr lang="ru-RU" sz="1600" b="1" i="0" u="none" strike="noStrike" kern="1200" baseline="0" dirty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ru-RU" sz="1600" b="1" i="0" u="none" strike="noStrike" kern="1200" baseline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Плотность КРС на 100 га сельхозугодий, голов</a:t>
            </a:r>
            <a:endParaRPr lang="ru-RU" sz="1600" b="1" i="0" u="none" strike="noStrike" kern="1200" baseline="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c:rich>
      </c:tx>
      <c:layout/>
      <c:overlay val="0"/>
      <c:spPr>
        <a:noFill/>
      </c:spPr>
    </c:title>
    <c:autoTitleDeleted val="0"/>
    <c:plotArea>
      <c:layout>
        <c:manualLayout>
          <c:layoutTarget val="inner"/>
          <c:xMode val="edge"/>
          <c:yMode val="edge"/>
          <c:x val="0.26093503937007873"/>
          <c:y val="0.25159079546717034"/>
          <c:w val="0.69739829396325459"/>
          <c:h val="0.6910891845350516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'100 га'!$C$2</c:f>
              <c:strCache>
                <c:ptCount val="1"/>
                <c:pt idx="0">
                  <c:v>Валовая продукция, тыс. руб.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2.7777777777778798E-3"/>
                  <c:y val="-9.25962379702537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'100 га'!$B$3:$B$5</c:f>
              <c:strCache>
                <c:ptCount val="3"/>
                <c:pt idx="0">
                  <c:v>Чувашская 
Республика</c:v>
                </c:pt>
                <c:pt idx="1">
                  <c:v>Приволжский 
федеральный 
округ</c:v>
                </c:pt>
                <c:pt idx="2">
                  <c:v>Российская 
Федерация</c:v>
                </c:pt>
              </c:strCache>
            </c:strRef>
          </c:cat>
          <c:val>
            <c:numRef>
              <c:f>'100 га'!$C$3:$C$5</c:f>
              <c:numCache>
                <c:formatCode>General</c:formatCode>
                <c:ptCount val="3"/>
                <c:pt idx="0">
                  <c:v>19.399999999999999</c:v>
                </c:pt>
                <c:pt idx="1">
                  <c:v>11.8</c:v>
                </c:pt>
                <c:pt idx="2">
                  <c:v>11.5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2846080"/>
        <c:axId val="43259520"/>
      </c:barChart>
      <c:catAx>
        <c:axId val="92846080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300" b="1" i="0" baseline="0"/>
            </a:pPr>
            <a:endParaRPr lang="ru-RU"/>
          </a:p>
        </c:txPr>
        <c:crossAx val="43259520"/>
        <c:crosses val="autoZero"/>
        <c:auto val="1"/>
        <c:lblAlgn val="ctr"/>
        <c:lblOffset val="100"/>
        <c:noMultiLvlLbl val="0"/>
      </c:catAx>
      <c:valAx>
        <c:axId val="432595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28460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 baseline="0"/>
            </a:pPr>
            <a:r>
              <a:rPr lang="ru-RU" dirty="0"/>
              <a:t>Производство скота и </a:t>
            </a:r>
            <a:r>
              <a:rPr lang="ru-RU" dirty="0" smtClean="0"/>
              <a:t>птицы на 100 га сельхозугодий, </a:t>
            </a:r>
            <a:r>
              <a:rPr lang="ru-RU" dirty="0"/>
              <a:t>тонн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'100 га'!$C$7</c:f>
              <c:strCache>
                <c:ptCount val="1"/>
                <c:pt idx="0">
                  <c:v>Производство скота и птицы, тонн</c:v>
                </c:pt>
              </c:strCache>
            </c:strRef>
          </c:tx>
          <c:spPr>
            <a:solidFill>
              <a:srgbClr val="FF505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invertIfNegative val="0"/>
            <c:bubble3D val="0"/>
            <c:spPr>
              <a:solidFill>
                <a:srgbClr val="F79646">
                  <a:lumMod val="75000"/>
                </a:srgb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invertIfNegative val="0"/>
            <c:bubble3D val="0"/>
            <c:spPr>
              <a:solidFill>
                <a:srgbClr val="9BBB59">
                  <a:lumMod val="75000"/>
                </a:srgb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0"/>
                  <c:y val="-2.77788713910761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'100 га'!$B$8:$B$10</c:f>
              <c:strCache>
                <c:ptCount val="3"/>
                <c:pt idx="0">
                  <c:v>Чувашская 
Республика</c:v>
                </c:pt>
                <c:pt idx="1">
                  <c:v>Приволжский 
федеральный 
округ</c:v>
                </c:pt>
                <c:pt idx="2">
                  <c:v>Российская 
Федерация</c:v>
                </c:pt>
              </c:strCache>
            </c:strRef>
          </c:cat>
          <c:val>
            <c:numRef>
              <c:f>'100 га'!$C$8:$C$10</c:f>
              <c:numCache>
                <c:formatCode>0.0</c:formatCode>
                <c:ptCount val="3"/>
                <c:pt idx="0" formatCode="General">
                  <c:v>9.9</c:v>
                </c:pt>
                <c:pt idx="1">
                  <c:v>6</c:v>
                </c:pt>
                <c:pt idx="2" formatCode="General">
                  <c:v>7.7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2961280"/>
        <c:axId val="43261248"/>
      </c:barChart>
      <c:catAx>
        <c:axId val="92961280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200" b="1" i="0" baseline="0"/>
            </a:pPr>
            <a:endParaRPr lang="ru-RU"/>
          </a:p>
        </c:txPr>
        <c:crossAx val="43261248"/>
        <c:crosses val="autoZero"/>
        <c:auto val="1"/>
        <c:lblAlgn val="ctr"/>
        <c:lblOffset val="100"/>
        <c:noMultiLvlLbl val="0"/>
      </c:catAx>
      <c:valAx>
        <c:axId val="432612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2961280"/>
        <c:crosses val="autoZero"/>
        <c:crossBetween val="between"/>
      </c:valAx>
    </c:plotArea>
    <c:plotVisOnly val="1"/>
    <c:dispBlanksAs val="gap"/>
    <c:showDLblsOverMax val="0"/>
  </c:chart>
  <c:spPr>
    <a:noFill/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 baseline="0"/>
            </a:pPr>
            <a:r>
              <a:rPr lang="ru-RU" dirty="0"/>
              <a:t>Производство </a:t>
            </a:r>
            <a:r>
              <a:rPr lang="ru-RU" dirty="0" smtClean="0"/>
              <a:t>молока на 100 га сельхозугодий, </a:t>
            </a:r>
            <a:r>
              <a:rPr lang="ru-RU" dirty="0"/>
              <a:t>тонн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'100 га'!$C$12</c:f>
              <c:strCache>
                <c:ptCount val="1"/>
                <c:pt idx="0">
                  <c:v>Производство молока, тонн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invertIfNegative val="0"/>
            <c:bubble3D val="0"/>
            <c:spPr>
              <a:solidFill>
                <a:srgbClr val="F79646">
                  <a:lumMod val="75000"/>
                </a:srgb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invertIfNegative val="0"/>
            <c:bubble3D val="0"/>
            <c:spPr>
              <a:solidFill>
                <a:srgbClr val="9BBB59">
                  <a:lumMod val="75000"/>
                </a:srgb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1.1111111111111009E-2"/>
                  <c:y val="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'100 га'!$B$13:$B$15</c:f>
              <c:strCache>
                <c:ptCount val="3"/>
                <c:pt idx="0">
                  <c:v>Чувашская 
Республика</c:v>
                </c:pt>
                <c:pt idx="1">
                  <c:v>Приволжский 
федеральный 
округ</c:v>
                </c:pt>
                <c:pt idx="2">
                  <c:v>Российская 
Федерация</c:v>
                </c:pt>
              </c:strCache>
            </c:strRef>
          </c:cat>
          <c:val>
            <c:numRef>
              <c:f>'100 га'!$C$13:$C$15</c:f>
              <c:numCache>
                <c:formatCode>General</c:formatCode>
                <c:ptCount val="3"/>
                <c:pt idx="0">
                  <c:v>41.7</c:v>
                </c:pt>
                <c:pt idx="1">
                  <c:v>20.3</c:v>
                </c:pt>
                <c:pt idx="2">
                  <c:v>18.399999999999999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6344576"/>
        <c:axId val="89668352"/>
      </c:barChart>
      <c:catAx>
        <c:axId val="9634457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200" b="1" i="0" baseline="0"/>
            </a:pPr>
            <a:endParaRPr lang="ru-RU"/>
          </a:p>
        </c:txPr>
        <c:crossAx val="89668352"/>
        <c:crosses val="autoZero"/>
        <c:auto val="1"/>
        <c:lblAlgn val="ctr"/>
        <c:lblOffset val="100"/>
        <c:noMultiLvlLbl val="0"/>
      </c:catAx>
      <c:valAx>
        <c:axId val="896683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634457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title>
      <c:layout/>
      <c:overlay val="0"/>
      <c:txPr>
        <a:bodyPr/>
        <a:lstStyle/>
        <a:p>
          <a:pPr>
            <a:defRPr sz="1600"/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'[Диаграмма в Microsoft PowerPoint]100 га'!$C$17</c:f>
              <c:strCache>
                <c:ptCount val="1"/>
                <c:pt idx="0">
                  <c:v>Плотность свиней на 100 га сельхозугодий, голов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16,</a:t>
                    </a:r>
                    <a:r>
                      <a:rPr lang="ru-RU" dirty="0" smtClean="0"/>
                      <a:t>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7,</a:t>
                    </a:r>
                    <a:r>
                      <a:rPr lang="ru-RU" dirty="0" smtClean="0"/>
                      <a:t>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11,</a:t>
                    </a:r>
                    <a:r>
                      <a:rPr lang="ru-RU" dirty="0" smtClean="0"/>
                      <a:t>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PowerPoint]100 га'!$B$18:$B$20</c:f>
              <c:strCache>
                <c:ptCount val="3"/>
                <c:pt idx="0">
                  <c:v>Чувашская 
Республика</c:v>
                </c:pt>
                <c:pt idx="1">
                  <c:v>Приволжский 
федеральный 
округ</c:v>
                </c:pt>
                <c:pt idx="2">
                  <c:v>Российская 
Федерация</c:v>
                </c:pt>
              </c:strCache>
            </c:strRef>
          </c:cat>
          <c:val>
            <c:numRef>
              <c:f>'[Диаграмма в Microsoft PowerPoint]100 га'!$C$18:$C$20</c:f>
              <c:numCache>
                <c:formatCode>General</c:formatCode>
                <c:ptCount val="3"/>
                <c:pt idx="0">
                  <c:v>16.5</c:v>
                </c:pt>
                <c:pt idx="1">
                  <c:v>7.7</c:v>
                </c:pt>
                <c:pt idx="2">
                  <c:v>11.4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2844544"/>
        <c:axId val="88343104"/>
      </c:barChart>
      <c:catAx>
        <c:axId val="928445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88343104"/>
        <c:crosses val="autoZero"/>
        <c:auto val="1"/>
        <c:lblAlgn val="ctr"/>
        <c:lblOffset val="100"/>
        <c:noMultiLvlLbl val="0"/>
      </c:catAx>
      <c:valAx>
        <c:axId val="883431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28445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image" Target="../media/image4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777E6-9D7E-4A17-B580-AB1904014072}" type="datetimeFigureOut">
              <a:rPr lang="ru-RU" smtClean="0"/>
              <a:t>23.06.2015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FECFEE-8A22-406A-A921-5B7BA6E60C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843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EA63301-86DF-4118-8ED5-89AEDF192EFA}" type="slidenum">
              <a:rPr lang="ru-RU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3638" y="679450"/>
            <a:ext cx="4537075" cy="34020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615" y="4309930"/>
            <a:ext cx="5028771" cy="415516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ru-RU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3638" y="679450"/>
            <a:ext cx="4537075" cy="34020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615" y="4309930"/>
            <a:ext cx="5028771" cy="415516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ru-RU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 txBox="1">
            <a:spLocks noGrp="1" noChangeArrowheads="1"/>
          </p:cNvSpPr>
          <p:nvPr/>
        </p:nvSpPr>
        <p:spPr bwMode="auto">
          <a:xfrm>
            <a:off x="3885453" y="8684826"/>
            <a:ext cx="2970947" cy="45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8" tIns="45754" rIns="91508" bIns="45754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51D6A048-EC53-4B8E-8595-A9A92DC2A8E3}" type="slidenum">
              <a:rPr lang="ru-RU" sz="1200">
                <a:solidFill>
                  <a:prstClr val="black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 sz="1200">
              <a:solidFill>
                <a:prstClr val="black"/>
              </a:solidFill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305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80" y="4343145"/>
            <a:ext cx="5487041" cy="4115019"/>
          </a:xfrm>
          <a:noFill/>
        </p:spPr>
        <p:txBody>
          <a:bodyPr lIns="91508" tIns="45754" rIns="91508" bIns="45754"/>
          <a:lstStyle/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r>
              <a:rPr lang="ru-RU" dirty="0" smtClean="0"/>
              <a:t>Пожалуйста следующий слайд.</a:t>
            </a:r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89E213-E134-4429-96E7-2AF7F2F2BF7F}" type="slidenum">
              <a:rPr lang="ru-RU" altLang="ru-RU">
                <a:solidFill>
                  <a:prstClr val="black"/>
                </a:solidFill>
              </a:rPr>
              <a:pPr/>
              <a:t>17</a:t>
            </a:fld>
            <a:endParaRPr lang="ru-RU" altLang="ru-RU">
              <a:solidFill>
                <a:prstClr val="black"/>
              </a:solidFill>
            </a:endParaRPr>
          </a:p>
        </p:txBody>
      </p:sp>
      <p:sp>
        <p:nvSpPr>
          <p:cNvPr id="397314" name="Rectangle 7"/>
          <p:cNvSpPr txBox="1">
            <a:spLocks noGrp="1" noChangeArrowheads="1"/>
          </p:cNvSpPr>
          <p:nvPr/>
        </p:nvSpPr>
        <p:spPr bwMode="auto">
          <a:xfrm>
            <a:off x="3883486" y="8684100"/>
            <a:ext cx="2972917" cy="458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72" tIns="46083" rIns="92172" bIns="46083" anchor="b"/>
          <a:lstStyle>
            <a:lvl1pPr algn="l" defTabSz="919163">
              <a:spcBef>
                <a:spcPct val="0"/>
              </a:spcBef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6125" indent="-287338" algn="l" defTabSz="919163">
              <a:spcBef>
                <a:spcPct val="0"/>
              </a:spcBef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6175" indent="-228600" algn="l" defTabSz="919163">
              <a:spcBef>
                <a:spcPct val="0"/>
              </a:spcBef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4963" indent="-228600" algn="l" defTabSz="919163">
              <a:spcBef>
                <a:spcPct val="0"/>
              </a:spcBef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62163" indent="-227013" algn="l" defTabSz="919163">
              <a:spcBef>
                <a:spcPct val="0"/>
              </a:spcBef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9363" indent="-227013" defTabSz="9191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6563" indent="-227013" defTabSz="9191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33763" indent="-227013" defTabSz="9191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90963" indent="-227013" defTabSz="9191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fontAlgn="base">
              <a:spcAft>
                <a:spcPct val="0"/>
              </a:spcAft>
            </a:pPr>
            <a:fld id="{C5FA942E-31B4-47A0-9EBC-34783484A2CA}" type="slidenum">
              <a:rPr lang="ru-RU" altLang="ru-RU" sz="1200">
                <a:solidFill>
                  <a:prstClr val="black"/>
                </a:solidFill>
              </a:rPr>
              <a:pPr algn="r" fontAlgn="base">
                <a:spcAft>
                  <a:spcPct val="0"/>
                </a:spcAft>
              </a:pPr>
              <a:t>17</a:t>
            </a:fld>
            <a:endParaRPr lang="ru-RU" altLang="ru-RU" sz="1200">
              <a:solidFill>
                <a:prstClr val="black"/>
              </a:solidFill>
            </a:endParaRPr>
          </a:p>
        </p:txBody>
      </p:sp>
      <p:sp>
        <p:nvSpPr>
          <p:cNvPr id="397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6813" y="679450"/>
            <a:ext cx="4535487" cy="3402013"/>
          </a:xfrm>
          <a:ln/>
        </p:spPr>
      </p:sp>
      <p:sp>
        <p:nvSpPr>
          <p:cNvPr id="397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762" y="4312849"/>
            <a:ext cx="5030478" cy="4152249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72" tIns="46083" rIns="92172" bIns="46083"/>
          <a:lstStyle/>
          <a:p>
            <a:endParaRPr lang="en-US" altLang="ru-RU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89E213-E134-4429-96E7-2AF7F2F2BF7F}" type="slidenum">
              <a:rPr lang="ru-RU" altLang="ru-RU">
                <a:solidFill>
                  <a:prstClr val="black"/>
                </a:solidFill>
              </a:rPr>
              <a:pPr/>
              <a:t>18</a:t>
            </a:fld>
            <a:endParaRPr lang="ru-RU" altLang="ru-RU">
              <a:solidFill>
                <a:prstClr val="black"/>
              </a:solidFill>
            </a:endParaRPr>
          </a:p>
        </p:txBody>
      </p:sp>
      <p:sp>
        <p:nvSpPr>
          <p:cNvPr id="397314" name="Rectangle 7"/>
          <p:cNvSpPr txBox="1">
            <a:spLocks noGrp="1" noChangeArrowheads="1"/>
          </p:cNvSpPr>
          <p:nvPr/>
        </p:nvSpPr>
        <p:spPr bwMode="auto">
          <a:xfrm>
            <a:off x="3883486" y="8684100"/>
            <a:ext cx="2972917" cy="458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72" tIns="46083" rIns="92172" bIns="46083" anchor="b"/>
          <a:lstStyle>
            <a:lvl1pPr algn="l" defTabSz="919163">
              <a:spcBef>
                <a:spcPct val="0"/>
              </a:spcBef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6125" indent="-287338" algn="l" defTabSz="919163">
              <a:spcBef>
                <a:spcPct val="0"/>
              </a:spcBef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6175" indent="-228600" algn="l" defTabSz="919163">
              <a:spcBef>
                <a:spcPct val="0"/>
              </a:spcBef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4963" indent="-228600" algn="l" defTabSz="919163">
              <a:spcBef>
                <a:spcPct val="0"/>
              </a:spcBef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62163" indent="-227013" algn="l" defTabSz="919163">
              <a:spcBef>
                <a:spcPct val="0"/>
              </a:spcBef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9363" indent="-227013" defTabSz="9191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6563" indent="-227013" defTabSz="9191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33763" indent="-227013" defTabSz="9191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90963" indent="-227013" defTabSz="9191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fontAlgn="base">
              <a:spcAft>
                <a:spcPct val="0"/>
              </a:spcAft>
            </a:pPr>
            <a:fld id="{C5FA942E-31B4-47A0-9EBC-34783484A2CA}" type="slidenum">
              <a:rPr lang="ru-RU" altLang="ru-RU" sz="1200">
                <a:solidFill>
                  <a:prstClr val="black"/>
                </a:solidFill>
              </a:rPr>
              <a:pPr algn="r" fontAlgn="base">
                <a:spcAft>
                  <a:spcPct val="0"/>
                </a:spcAft>
              </a:pPr>
              <a:t>18</a:t>
            </a:fld>
            <a:endParaRPr lang="ru-RU" altLang="ru-RU" sz="1200">
              <a:solidFill>
                <a:prstClr val="black"/>
              </a:solidFill>
            </a:endParaRPr>
          </a:p>
        </p:txBody>
      </p:sp>
      <p:sp>
        <p:nvSpPr>
          <p:cNvPr id="397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6813" y="679450"/>
            <a:ext cx="4535487" cy="3402013"/>
          </a:xfrm>
          <a:ln/>
        </p:spPr>
      </p:sp>
      <p:sp>
        <p:nvSpPr>
          <p:cNvPr id="397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762" y="4312849"/>
            <a:ext cx="5030478" cy="4152249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72" tIns="46083" rIns="92172" bIns="46083"/>
          <a:lstStyle/>
          <a:p>
            <a:endParaRPr lang="en-US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6813" y="681038"/>
            <a:ext cx="4535487" cy="3400425"/>
          </a:xfrm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507" y="4310972"/>
            <a:ext cx="5028987" cy="415304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3638" y="679450"/>
            <a:ext cx="4537075" cy="3402013"/>
          </a:xfrm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507" y="4309511"/>
            <a:ext cx="5028987" cy="415596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 txBox="1">
            <a:spLocks noGrp="1" noChangeArrowheads="1"/>
          </p:cNvSpPr>
          <p:nvPr/>
        </p:nvSpPr>
        <p:spPr bwMode="auto">
          <a:xfrm>
            <a:off x="3885503" y="8684099"/>
            <a:ext cx="2970887" cy="458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8" tIns="45754" rIns="91508" bIns="45754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DBA93F3C-294D-44BB-A4AF-2D4735B54C29}" type="slidenum">
              <a:rPr lang="ru-RU" altLang="ru-RU" smtClean="0">
                <a:solidFill>
                  <a:srgbClr val="000000"/>
                </a:solidFill>
                <a:latin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 altLang="ru-RU" dirty="0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08" tIns="45754" rIns="91508" bIns="45754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3638" y="679450"/>
            <a:ext cx="4537075" cy="3402013"/>
          </a:xfrm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507" y="4309511"/>
            <a:ext cx="5028987" cy="415596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3638" y="679450"/>
            <a:ext cx="4537075" cy="3402013"/>
          </a:xfrm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507" y="4309511"/>
            <a:ext cx="5028987" cy="415596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1147" y="4349350"/>
            <a:ext cx="4738927" cy="351130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3638" y="681038"/>
            <a:ext cx="4535487" cy="34004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3006" y="4308470"/>
            <a:ext cx="5031990" cy="415516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98" tIns="45701" rIns="91398" bIns="45701" numCol="1" anchor="t" anchorCtr="0" compatLnSpc="1">
            <a:prstTxWarp prst="textNoShape">
              <a:avLst/>
            </a:prstTxWarp>
          </a:bodyPr>
          <a:lstStyle/>
          <a:p>
            <a:endParaRPr lang="en-US" altLang="ru-RU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 txBox="1">
            <a:spLocks noGrp="1" noChangeArrowheads="1"/>
          </p:cNvSpPr>
          <p:nvPr/>
        </p:nvSpPr>
        <p:spPr bwMode="auto">
          <a:xfrm>
            <a:off x="3885503" y="8684099"/>
            <a:ext cx="2970887" cy="458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8" tIns="45754" rIns="91508" bIns="45754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DBA93F3C-294D-44BB-A4AF-2D4735B54C29}" type="slidenum">
              <a:rPr lang="ru-RU" altLang="ru-RU" smtClean="0">
                <a:solidFill>
                  <a:srgbClr val="000000"/>
                </a:solidFill>
                <a:latin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 altLang="ru-RU" dirty="0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08" tIns="45754" rIns="91508" bIns="45754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A67FC-7389-4D8E-B28A-00A160F8DEBB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63DCC-DE77-43D4-806A-00FEAAF01B9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2396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FA7A4-55AB-449E-A884-263C6D78F5D4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1153D-5193-41F3-8C2F-D6966C14D8C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8063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0AC563-65C7-410B-AEC2-AE0320D87103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B9E2C-ED45-4342-9E2F-68884DCB100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46587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91596-EFB8-4984-8411-A5C51FB9A101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02A68-3A42-4941-B5B3-DFD91B66EA7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6777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4E169C-C9B5-4E60-B321-CE7D7638BD5A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A9E3B-CB72-4352-82A0-4D9B2A7D6F4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65249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AE6653-DB9F-4804-89DC-17FA2140ED0D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CB9AB-B557-4259-B884-AA968FED965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72166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50C54-0F2F-4356-9CCB-C0F5DA9C5F89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5AF08-88E4-4EFD-BA01-5C56F9A58D7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27794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E3968-6378-4F22-8AB9-44569D5B1EF2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E58C9-937B-46FB-A46A-1CD75B9DC2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5890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F0EC7C-994F-4694-BA9F-6C6B6CF423B3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D6D3D-6F32-4470-B6D6-51E5751EB69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09839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7B3B2-EB44-4550-B0E8-321C34AB3671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03A16-DC75-4583-B520-02B15FC6948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49097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E9B76-46D4-42D0-8D9A-268BE5CC885B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8227D-BA20-4E54-9E39-AC4DA59AEF7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66167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F82E0-C80B-45B0-8369-A239C6B34D7A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B2A12-B9C6-4218-9C4D-6992C2D3C7E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66110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артинк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813" y="476250"/>
            <a:ext cx="7081837" cy="431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артинка 2"/>
          <p:cNvSpPr>
            <a:spLocks noGrp="1"/>
          </p:cNvSpPr>
          <p:nvPr>
            <p:ph type="clipArt" sz="half" idx="1"/>
          </p:nvPr>
        </p:nvSpPr>
        <p:spPr>
          <a:xfrm>
            <a:off x="0" y="1752600"/>
            <a:ext cx="4322763" cy="4700588"/>
          </a:xfrm>
        </p:spPr>
        <p:txBody>
          <a:bodyPr/>
          <a:lstStyle/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475163" y="1752600"/>
            <a:ext cx="4322762" cy="4700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7235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1_Заголовок, картинк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артинка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6D843-D7D0-4AD1-8782-9253576CE39B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C98AD-3971-4DD1-8D7D-A6176E7DAAA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27992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9DD98-82A4-498C-B045-D5EC8F3A7261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2DBF5-7B24-4D22-957B-5EC5CE6F020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22341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235C5-0B11-4A19-9A29-830500BD5B58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FFE99-4859-4134-A8F0-6C25D9B0BAA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2780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2ED6-8EC8-4D60-BD86-19CEF67F6C99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E40CA-0314-4C89-BA77-1FD69C2767B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37648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5392D-329B-4F5A-B283-8FD23DA66BC2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C6AA1-26B9-46F9-9BA9-9921D0BBD2C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9986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09F0F-8F8F-4484-8B96-1B176B4430DE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FE370-61A4-44D5-8BC6-312F503A198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18225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95514-8FBD-467A-BE93-89790100E1E8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F1CF5-38AC-4FAC-8FAB-B954D5DA8F8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04389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520E9E-5CE8-4B6C-A3FB-10DB3B71B40F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D7558-67FD-4EA9-A775-ADB73C1ABAA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86957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9AE75-C431-48BA-B31F-3A2E847EE9FF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F8C69-8F78-47DB-8921-A9BFD6FB154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71378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5A380-A7C6-4860-8B30-01A4297D4F50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99E83-2720-4E0C-B673-5EEECE6C7DB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93821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57662-1C93-49FB-B6E9-D3EBE50343D3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36BAE-0E7C-49E6-9834-C0E37FD0288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82713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1356A-326A-4B8D-9241-C4806FDC2C7D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47A56-C234-4DB8-8B1B-A2C3454642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34481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9650B-6EAC-43F5-AAA9-A27202DCAA76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B1CAD-AAE8-4CF9-87CB-139294F663C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5626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артинк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артинка 2"/>
          <p:cNvSpPr>
            <a:spLocks noGrp="1"/>
          </p:cNvSpPr>
          <p:nvPr>
            <p:ph type="clipArt"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7B644-61FB-4329-BEF3-F6FA694F3A69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15D47-9CB5-4D0D-BCCB-CF7C2AAB200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05534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9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04322D-9F5D-4EAC-917B-28F2DDFC37E4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AC205-8437-4CAE-B5CB-A00E9F298D3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2150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53F35-F526-4F2B-ABE0-D4D58CB11F9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601760"/>
      </p:ext>
    </p:extLst>
  </p:cSld>
  <p:clrMapOvr>
    <a:masterClrMapping/>
  </p:clrMapOvr>
  <p:transition>
    <p:fade thruBlk="1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3118A-63AC-49BF-A35C-05FEF67F3DB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311563"/>
      </p:ext>
    </p:extLst>
  </p:cSld>
  <p:clrMapOvr>
    <a:masterClrMapping/>
  </p:clrMapOvr>
  <p:transition>
    <p:fade thruBlk="1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6F572-ADA0-41F9-90C6-7A934622C9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622744"/>
      </p:ext>
    </p:extLst>
  </p:cSld>
  <p:clrMapOvr>
    <a:masterClrMapping/>
  </p:clrMapOvr>
  <p:transition>
    <p:fade thruBlk="1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942B5-3C55-4203-B19B-268404FB32F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333272"/>
      </p:ext>
    </p:extLst>
  </p:cSld>
  <p:clrMapOvr>
    <a:masterClrMapping/>
  </p:clrMapOvr>
  <p:transition>
    <p:fade thruBlk="1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B061D-9BAA-4FBE-81E1-50497CC1721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253467"/>
      </p:ext>
    </p:extLst>
  </p:cSld>
  <p:clrMapOvr>
    <a:masterClrMapping/>
  </p:clrMapOvr>
  <p:transition>
    <p:fade thruBlk="1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1C4EF-48BD-40FC-9405-372FE6BE0D4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180031"/>
      </p:ext>
    </p:extLst>
  </p:cSld>
  <p:clrMapOvr>
    <a:masterClrMapping/>
  </p:clrMapOvr>
  <p:transition>
    <p:fade thruBlk="1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44738D-4A47-409A-8DD4-3A66130891F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811767"/>
      </p:ext>
    </p:extLst>
  </p:cSld>
  <p:clrMapOvr>
    <a:masterClrMapping/>
  </p:clrMapOvr>
  <p:transition>
    <p:fade thruBlk="1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8A0508-CCA5-4A10-8D3D-3A7862968A4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213153"/>
      </p:ext>
    </p:extLst>
  </p:cSld>
  <p:clrMapOvr>
    <a:masterClrMapping/>
  </p:clrMapOvr>
  <p:transition>
    <p:fade thruBlk="1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E1BCC8-4CB2-4CFE-ADF1-0928FC13AC6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139414"/>
      </p:ext>
    </p:extLst>
  </p:cSld>
  <p:clrMapOvr>
    <a:masterClrMapping/>
  </p:clrMapOvr>
  <p:transition>
    <p:fade thruBlk="1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70A992-B848-4EC6-BCCE-F1358E2A50F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299002"/>
      </p:ext>
    </p:extLst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E59A29-70F2-4322-BBDE-A4DEE643A04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914531"/>
      </p:ext>
    </p:extLst>
  </p:cSld>
  <p:clrMapOvr>
    <a:masterClrMapping/>
  </p:clrMapOvr>
  <p:transition>
    <p:fade thruBlk="1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EE6C99-50CB-4908-81AB-2F7D4F0C8DB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33462"/>
      </p:ext>
    </p:extLst>
  </p:cSld>
  <p:clrMapOvr>
    <a:masterClrMapping/>
  </p:clrMapOvr>
  <p:transition>
    <p:fade thruBlk="1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B5E12B-7C72-4A78-A3F8-E49613D8C87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398606"/>
      </p:ext>
    </p:extLst>
  </p:cSld>
  <p:clrMapOvr>
    <a:masterClrMapping/>
  </p:clrMapOvr>
  <p:transition>
    <p:fade thruBlk="1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7F396-7456-4143-B9DC-DC88CF79FFF6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B915B-F195-425C-A0A8-B2BD9981EDE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849185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81C9D-3FB3-4D18-A5FF-BFD846BBF42C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08249-0040-4226-9EF0-D38DB213ABB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120106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36716-BC42-4E17-B6A4-D479CF9C0B52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F03B9-CFCF-4840-8EB4-30DBEE50E56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978623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B7BDC-D8A8-444E-AB48-0CE10A6B9CA1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B056A-9382-421B-86A7-40E3A7F7E11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910577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59D97-A1D7-4EBF-ADE2-77D4FDB42042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B7D774-0533-49AD-93AE-F806EB14A5E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606495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73655F-B47D-412E-9C95-D11C6096900B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3F36A-7A26-478A-9A77-F39E8C1DD8C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34576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87E1E-F131-43D9-8850-56BDE05199AA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8725F-7CA9-44E5-9708-9DE3DA893C2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643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B7C48-E12C-41FB-BB76-8605F295CCD0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05338-C72B-4751-9A9D-13969DB3501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36398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B22F9-5F55-4A1A-BCF3-B4553846E40A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211FC-50A2-48D6-B55B-F11B5CB9743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317643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373622-088E-4A47-9313-E1097931218F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F6F06-B248-457C-AAA7-26158F31E2E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0244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F5364-BE0F-4DB4-BADE-585CDD13434F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36DAD-4105-436F-9FE2-37CA74164E7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122672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BB5AB-3432-4688-B2E5-5321D2F26CC2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01A6D-F2C3-4039-B902-3C70834D873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01321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артинк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артинка 2"/>
          <p:cNvSpPr>
            <a:spLocks noGrp="1"/>
          </p:cNvSpPr>
          <p:nvPr>
            <p:ph type="clipArt"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81D8AB-B9B4-47E2-AC74-C6F5661602E7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D3D1F-8840-4D55-AA8C-E55CBD144AA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562697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9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FED42-ECB3-4289-B276-952F862FF6EB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1E986E-674C-42E7-84EA-710018341E6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927302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53F35-F526-4F2B-ABE0-D4D58CB11F9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087150"/>
      </p:ext>
    </p:extLst>
  </p:cSld>
  <p:clrMapOvr>
    <a:masterClrMapping/>
  </p:clrMapOvr>
  <p:transition>
    <p:fade thruBlk="1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3118A-63AC-49BF-A35C-05FEF67F3DB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536863"/>
      </p:ext>
    </p:extLst>
  </p:cSld>
  <p:clrMapOvr>
    <a:masterClrMapping/>
  </p:clrMapOvr>
  <p:transition>
    <p:fade thruBlk="1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6F572-ADA0-41F9-90C6-7A934622C9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969168"/>
      </p:ext>
    </p:extLst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942B5-3C55-4203-B19B-268404FB32F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130292"/>
      </p:ext>
    </p:extLst>
  </p:cSld>
  <p:clrMapOvr>
    <a:masterClrMapping/>
  </p:clrMapOvr>
  <p:transition>
    <p:fade thruBlk="1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B061D-9BAA-4FBE-81E1-50497CC1721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105773"/>
      </p:ext>
    </p:extLst>
  </p:cSld>
  <p:clrMapOvr>
    <a:masterClrMapping/>
  </p:clrMapOvr>
  <p:transition>
    <p:fade thruBlk="1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1C4EF-48BD-40FC-9405-372FE6BE0D4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581038"/>
      </p:ext>
    </p:extLst>
  </p:cSld>
  <p:clrMapOvr>
    <a:masterClrMapping/>
  </p:clrMapOvr>
  <p:transition>
    <p:fade thruBlk="1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44738D-4A47-409A-8DD4-3A66130891F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779029"/>
      </p:ext>
    </p:extLst>
  </p:cSld>
  <p:clrMapOvr>
    <a:masterClrMapping/>
  </p:clrMapOvr>
  <p:transition>
    <p:fade thruBlk="1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8A0508-CCA5-4A10-8D3D-3A7862968A4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854941"/>
      </p:ext>
    </p:extLst>
  </p:cSld>
  <p:clrMapOvr>
    <a:masterClrMapping/>
  </p:clrMapOvr>
  <p:transition>
    <p:fade thruBlk="1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E1BCC8-4CB2-4CFE-ADF1-0928FC13AC6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40426"/>
      </p:ext>
    </p:extLst>
  </p:cSld>
  <p:clrMapOvr>
    <a:masterClrMapping/>
  </p:clrMapOvr>
  <p:transition>
    <p:fade thruBlk="1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70A992-B848-4EC6-BCCE-F1358E2A50F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443158"/>
      </p:ext>
    </p:extLst>
  </p:cSld>
  <p:clrMapOvr>
    <a:masterClrMapping/>
  </p:clrMapOvr>
  <p:transition>
    <p:fade thruBlk="1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E59A29-70F2-4322-BBDE-A4DEE643A04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599007"/>
      </p:ext>
    </p:extLst>
  </p:cSld>
  <p:clrMapOvr>
    <a:masterClrMapping/>
  </p:clrMapOvr>
  <p:transition>
    <p:fade thruBlk="1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EE6C99-50CB-4908-81AB-2F7D4F0C8DB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47486"/>
      </p:ext>
    </p:extLst>
  </p:cSld>
  <p:clrMapOvr>
    <a:masterClrMapping/>
  </p:clrMapOvr>
  <p:transition>
    <p:fade thruBlk="1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B5E12B-7C72-4A78-A3F8-E49613D8C87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576273"/>
      </p:ext>
    </p:extLst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1DD67B-5D8C-488D-B713-4F5C7108D10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1159275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2A741C-9C89-406B-A7D3-30A26B262C7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818036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8ADD3-A688-401E-9192-D4C505BEC2C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9240702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27488" cy="4505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37088" y="1600200"/>
            <a:ext cx="4029075" cy="4505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BB226B-28E0-4D9A-9818-F612328E67C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1073982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51339B-F318-490D-A8CD-520481F0BE9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7517144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FB5A1C-2B9F-4361-8559-73D99E36915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2433788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0861A4-7138-40A2-9F6A-05D62154F1E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3066640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C89D54-B89A-431C-BC69-324B77732F4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7795077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1F3530-A0B1-48C5-9E51-8CB0137F56F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07071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665F53-5C1B-4F51-B91C-DAC6753DE50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7848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15113" y="128588"/>
            <a:ext cx="2051050" cy="59769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05513" cy="59769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000DD4-042E-4232-BDB8-DF1BE6AF960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5403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13065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 baseline="0">
                <a:solidFill>
                  <a:srgbClr val="A03202"/>
                </a:solidFill>
                <a:latin typeface="+mn-lt"/>
              </a:defRPr>
            </a:lvl1pPr>
          </a:lstStyle>
          <a:p>
            <a:pPr>
              <a:defRPr/>
            </a:pPr>
            <a:fld id="{F6951B0A-7171-4A41-AC21-9670B12BDBB5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051050" y="6356350"/>
            <a:ext cx="30257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 baseline="0">
                <a:solidFill>
                  <a:srgbClr val="A0320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364163" y="6356350"/>
            <a:ext cx="1054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 baseline="0">
                <a:solidFill>
                  <a:srgbClr val="A03202"/>
                </a:solidFill>
                <a:latin typeface="+mn-lt"/>
              </a:defRPr>
            </a:lvl1pPr>
          </a:lstStyle>
          <a:p>
            <a:pPr>
              <a:defRPr/>
            </a:pPr>
            <a:fld id="{89C92595-E15E-47B1-83B4-3F0D002FD0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1877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13065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aseline="0">
                <a:solidFill>
                  <a:srgbClr val="A03202"/>
                </a:solidFill>
                <a:latin typeface="+mn-lt"/>
              </a:defRPr>
            </a:lvl1pPr>
          </a:lstStyle>
          <a:p>
            <a:pPr>
              <a:defRPr/>
            </a:pPr>
            <a:fld id="{C66D7718-B348-4D3D-BC42-8578566BAF38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051050" y="6356350"/>
            <a:ext cx="30257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aseline="0">
                <a:solidFill>
                  <a:srgbClr val="A0320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364163" y="6356350"/>
            <a:ext cx="1054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aseline="0">
                <a:solidFill>
                  <a:srgbClr val="A03202"/>
                </a:solidFill>
                <a:latin typeface="+mn-lt"/>
              </a:defRPr>
            </a:lvl1pPr>
          </a:lstStyle>
          <a:p>
            <a:pPr>
              <a:defRPr/>
            </a:pPr>
            <a:fld id="{4FEDF22E-DACB-4799-AE95-AA33FD13E30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3186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>
            <a:alphaModFix amt="49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505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505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505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C094D0-0B51-4C22-AD9E-E2B74AC9B8FD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853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p:transition>
    <p:fade thruBlk="1"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13065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aseline="0">
                <a:solidFill>
                  <a:srgbClr val="A03202"/>
                </a:solidFill>
                <a:latin typeface="+mn-lt"/>
              </a:defRPr>
            </a:lvl1pPr>
          </a:lstStyle>
          <a:p>
            <a:pPr>
              <a:defRPr/>
            </a:pPr>
            <a:fld id="{6B455576-36CB-4B4A-823F-E6A68EC7E55F}" type="datetime1">
              <a:rPr lang="ru-RU"/>
              <a:pPr>
                <a:defRPr/>
              </a:pPr>
              <a:t>23.06.2015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051050" y="6356350"/>
            <a:ext cx="30257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aseline="0">
                <a:solidFill>
                  <a:srgbClr val="A0320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364163" y="6356350"/>
            <a:ext cx="1054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aseline="0">
                <a:solidFill>
                  <a:srgbClr val="A03202"/>
                </a:solidFill>
                <a:latin typeface="+mn-lt"/>
              </a:defRPr>
            </a:lvl1pPr>
          </a:lstStyle>
          <a:p>
            <a:pPr>
              <a:defRPr/>
            </a:pPr>
            <a:fld id="{59680959-14DE-4733-B1D1-D451B8C3E6A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0843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>
            <a:alphaModFix amt="49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505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505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505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C094D0-0B51-4C22-AD9E-E2B74AC9B8FD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587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</p:sldLayoutIdLst>
  <p:transition>
    <p:fade thruBlk="1"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08963" cy="14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08963" cy="450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457200" y="6245225"/>
            <a:ext cx="2133600" cy="64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 sz="3600" smtClean="0">
              <a:solidFill>
                <a:srgbClr val="FFFFFF"/>
              </a:solidFill>
            </a:endParaRPr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45225"/>
            <a:ext cx="2895600" cy="64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 sz="3600" smtClean="0">
              <a:solidFill>
                <a:srgbClr val="FFFFFF"/>
              </a:solidFill>
            </a:endParaRPr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129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fld id="{7170986F-A864-467A-8CAF-224C13A1A2DB}" type="slidenum">
              <a:rPr lang="ru-RU" altLang="ru-RU" sz="3600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defRPr/>
              </a:pPr>
              <a:t>‹#›</a:t>
            </a:fld>
            <a:endParaRPr lang="ru-RU" altLang="ru-RU" sz="3600"/>
          </a:p>
        </p:txBody>
      </p:sp>
    </p:spTree>
    <p:extLst>
      <p:ext uri="{BB962C8B-B14F-4D97-AF65-F5344CB8AC3E}">
        <p14:creationId xmlns:p14="http://schemas.microsoft.com/office/powerpoint/2010/main" val="3826829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Arial" charset="0"/>
          <a:ea typeface="Microsoft YaHei" pitchFamily="32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Arial" charset="0"/>
          <a:ea typeface="Microsoft YaHei" pitchFamily="32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Arial" charset="0"/>
          <a:ea typeface="Microsoft YaHei" pitchFamily="32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Arial" charset="0"/>
          <a:ea typeface="Microsoft YaHei" pitchFamily="32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Arial" charset="0"/>
          <a:ea typeface="Microsoft YaHei" pitchFamily="32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Arial" charset="0"/>
          <a:ea typeface="Microsoft YaHei" pitchFamily="32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Arial" charset="0"/>
          <a:ea typeface="Microsoft YaHei" pitchFamily="32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Arial" charset="0"/>
          <a:ea typeface="Microsoft YaHei" pitchFamily="32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6.pn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33.jpeg"/><Relationship Id="rId11" Type="http://schemas.openxmlformats.org/officeDocument/2006/relationships/image" Target="../media/image37.jpeg"/><Relationship Id="rId5" Type="http://schemas.openxmlformats.org/officeDocument/2006/relationships/image" Target="../media/image32.jpeg"/><Relationship Id="rId10" Type="http://schemas.openxmlformats.org/officeDocument/2006/relationships/image" Target="../media/image36.jpeg"/><Relationship Id="rId4" Type="http://schemas.openxmlformats.org/officeDocument/2006/relationships/image" Target="../media/image5.gif"/><Relationship Id="rId9" Type="http://schemas.openxmlformats.org/officeDocument/2006/relationships/hyperlink" Target="http://ask21.ru/f/i/82e92465425924954259.jpg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6.xml"/><Relationship Id="rId6" Type="http://schemas.openxmlformats.org/officeDocument/2006/relationships/image" Target="../media/image38.jpeg"/><Relationship Id="rId11" Type="http://schemas.openxmlformats.org/officeDocument/2006/relationships/image" Target="../media/image43.jpeg"/><Relationship Id="rId5" Type="http://schemas.openxmlformats.org/officeDocument/2006/relationships/image" Target="../media/image5.gif"/><Relationship Id="rId10" Type="http://schemas.openxmlformats.org/officeDocument/2006/relationships/image" Target="../media/image42.jpeg"/><Relationship Id="rId4" Type="http://schemas.openxmlformats.org/officeDocument/2006/relationships/image" Target="../media/image6.png"/><Relationship Id="rId9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xcel_97-2003_Worksheet44.xls"/><Relationship Id="rId3" Type="http://schemas.openxmlformats.org/officeDocument/2006/relationships/notesSlide" Target="../notesSlides/notesSlide8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59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4.emf"/><Relationship Id="rId11" Type="http://schemas.openxmlformats.org/officeDocument/2006/relationships/image" Target="../media/image6.png"/><Relationship Id="rId5" Type="http://schemas.openxmlformats.org/officeDocument/2006/relationships/oleObject" Target="../embeddings/Microsoft_Excel_97-2003_Worksheet33.xls"/><Relationship Id="rId10" Type="http://schemas.openxmlformats.org/officeDocument/2006/relationships/image" Target="../media/image5.gif"/><Relationship Id="rId4" Type="http://schemas.openxmlformats.org/officeDocument/2006/relationships/oleObject" Target="../embeddings/oleObject3.bin"/><Relationship Id="rId9" Type="http://schemas.openxmlformats.org/officeDocument/2006/relationships/image" Target="../media/image45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9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5.gif"/><Relationship Id="rId5" Type="http://schemas.openxmlformats.org/officeDocument/2006/relationships/image" Target="../media/image51.jpeg"/><Relationship Id="rId4" Type="http://schemas.openxmlformats.org/officeDocument/2006/relationships/image" Target="../media/image50.jpeg"/><Relationship Id="rId9" Type="http://schemas.openxmlformats.org/officeDocument/2006/relationships/image" Target="../media/image53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.gif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10" Type="http://schemas.openxmlformats.org/officeDocument/2006/relationships/image" Target="../media/image59.jpeg"/><Relationship Id="rId4" Type="http://schemas.openxmlformats.org/officeDocument/2006/relationships/image" Target="../media/image6.png"/><Relationship Id="rId9" Type="http://schemas.openxmlformats.org/officeDocument/2006/relationships/image" Target="../media/image5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61.gif"/><Relationship Id="rId5" Type="http://schemas.openxmlformats.org/officeDocument/2006/relationships/image" Target="../media/image60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5.gif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chart" Target="../charts/chart4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37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7.png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6.png"/><Relationship Id="rId11" Type="http://schemas.openxmlformats.org/officeDocument/2006/relationships/image" Target="../media/image12.jpeg"/><Relationship Id="rId5" Type="http://schemas.openxmlformats.org/officeDocument/2006/relationships/image" Target="../media/image8.jpeg"/><Relationship Id="rId10" Type="http://schemas.openxmlformats.org/officeDocument/2006/relationships/image" Target="../media/image11.jpeg"/><Relationship Id="rId4" Type="http://schemas.openxmlformats.org/officeDocument/2006/relationships/hyperlink" Target="http://gov.cap.ru/home/16/crop08.jpg" TargetMode="External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5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gif"/><Relationship Id="rId5" Type="http://schemas.openxmlformats.org/officeDocument/2006/relationships/image" Target="../media/image13.emf"/><Relationship Id="rId4" Type="http://schemas.openxmlformats.org/officeDocument/2006/relationships/oleObject" Target="../embeddings/Microsoft_Excel_97-2003_Worksheet11.xls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59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gif"/><Relationship Id="rId5" Type="http://schemas.openxmlformats.org/officeDocument/2006/relationships/image" Target="../media/image14.emf"/><Relationship Id="rId4" Type="http://schemas.openxmlformats.org/officeDocument/2006/relationships/oleObject" Target="../embeddings/Microsoft_Excel_97-2003_Worksheet22.xls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5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16.jpeg"/><Relationship Id="rId5" Type="http://schemas.openxmlformats.org/officeDocument/2006/relationships/image" Target="../media/image5.gif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5.gif"/><Relationship Id="rId5" Type="http://schemas.openxmlformats.org/officeDocument/2006/relationships/image" Target="../media/image6.pn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5.gif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6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5.gif"/><Relationship Id="rId9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 txBox="1">
            <a:spLocks/>
          </p:cNvSpPr>
          <p:nvPr/>
        </p:nvSpPr>
        <p:spPr bwMode="auto">
          <a:xfrm>
            <a:off x="323850" y="1052513"/>
            <a:ext cx="8208963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400" b="1" dirty="0">
                <a:solidFill>
                  <a:prstClr val="white"/>
                </a:solidFill>
              </a:rPr>
              <a:t>«Возможности развития аграрного сектора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400" b="1" dirty="0">
                <a:solidFill>
                  <a:prstClr val="white"/>
                </a:solidFill>
              </a:rPr>
              <a:t>в новых условиях на примере </a:t>
            </a:r>
            <a:r>
              <a:rPr lang="ru-RU" altLang="ru-RU" sz="2400" b="1" dirty="0" smtClean="0">
                <a:solidFill>
                  <a:prstClr val="white"/>
                </a:solidFill>
              </a:rPr>
              <a:t/>
            </a:r>
            <a:br>
              <a:rPr lang="ru-RU" altLang="ru-RU" sz="2400" b="1" dirty="0" smtClean="0">
                <a:solidFill>
                  <a:prstClr val="white"/>
                </a:solidFill>
              </a:rPr>
            </a:br>
            <a:r>
              <a:rPr lang="ru-RU" altLang="ru-RU" sz="2400" b="1" dirty="0" smtClean="0">
                <a:solidFill>
                  <a:prstClr val="white"/>
                </a:solidFill>
              </a:rPr>
              <a:t>Чувашской </a:t>
            </a:r>
            <a:r>
              <a:rPr lang="ru-RU" altLang="ru-RU" sz="2400" b="1" dirty="0" smtClean="0">
                <a:solidFill>
                  <a:prstClr val="white"/>
                </a:solidFill>
              </a:rPr>
              <a:t>Республики»</a:t>
            </a:r>
            <a:endParaRPr lang="ru-RU" altLang="ru-RU" sz="2400" b="1" dirty="0" smtClean="0">
              <a:solidFill>
                <a:prstClr val="white"/>
              </a:solidFill>
            </a:endParaRPr>
          </a:p>
        </p:txBody>
      </p:sp>
      <p:sp>
        <p:nvSpPr>
          <p:cNvPr id="3075" name="Подзаголовок 2"/>
          <p:cNvSpPr>
            <a:spLocks/>
          </p:cNvSpPr>
          <p:nvPr/>
        </p:nvSpPr>
        <p:spPr bwMode="auto">
          <a:xfrm>
            <a:off x="0" y="5949950"/>
            <a:ext cx="874871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lnSpc>
                <a:spcPct val="90000"/>
              </a:lnSpc>
              <a:spcAft>
                <a:spcPct val="0"/>
              </a:spcAft>
              <a:buFont typeface="Arial" charset="0"/>
              <a:buNone/>
            </a:pPr>
            <a:r>
              <a:rPr lang="ru-RU" altLang="ru-RU" sz="1600" b="1" i="1" dirty="0" smtClean="0">
                <a:solidFill>
                  <a:prstClr val="white"/>
                </a:solidFill>
              </a:rPr>
              <a:t>Заместитель Председателя Кабинета Министров Чувашской Республики – министр сельского хозяйства Чувашской Республики</a:t>
            </a:r>
          </a:p>
          <a:p>
            <a:pPr eaLnBrk="1" fontAlgn="base" hangingPunct="1">
              <a:lnSpc>
                <a:spcPct val="90000"/>
              </a:lnSpc>
              <a:spcAft>
                <a:spcPct val="0"/>
              </a:spcAft>
              <a:buFont typeface="Arial" charset="0"/>
              <a:buNone/>
            </a:pPr>
            <a:r>
              <a:rPr lang="ru-RU" altLang="ru-RU" sz="1600" b="1" i="1" dirty="0" smtClean="0">
                <a:solidFill>
                  <a:prstClr val="white"/>
                </a:solidFill>
              </a:rPr>
              <a:t>С.В. Павлов</a:t>
            </a:r>
          </a:p>
          <a:p>
            <a:pPr eaLnBrk="1" fontAlgn="base" hangingPunct="1">
              <a:lnSpc>
                <a:spcPct val="90000"/>
              </a:lnSpc>
              <a:spcAft>
                <a:spcPct val="0"/>
              </a:spcAft>
              <a:buFont typeface="Arial" charset="0"/>
              <a:buNone/>
            </a:pPr>
            <a:endParaRPr lang="ru-RU" altLang="ru-RU" sz="1600" i="1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80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D:\Users\agro31\Pictures\200px-Coat_of_Arms_of_the_Russian_Federation_2_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767" y="39415"/>
            <a:ext cx="853093" cy="93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кругленный прямоугольник 18"/>
          <p:cNvSpPr/>
          <p:nvPr/>
        </p:nvSpPr>
        <p:spPr bwMode="auto">
          <a:xfrm>
            <a:off x="1415031" y="116959"/>
            <a:ext cx="6624736" cy="701747"/>
          </a:xfrm>
          <a:prstGeom prst="roundRect">
            <a:avLst>
              <a:gd name="adj" fmla="val 12377"/>
            </a:avLst>
          </a:prstGeom>
          <a:solidFill>
            <a:srgbClr val="FFCE33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82800" rIns="54000" bIns="828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C00000"/>
                </a:solidFill>
              </a:rPr>
              <a:t>Растениеводство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0" name="Picture 5" descr="gerb_chuv"/>
          <p:cNvPicPr>
            <a:picLocks noChangeAspect="1" noChangeArrowheads="1" noCrop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51520" y="123015"/>
            <a:ext cx="848861" cy="869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Номер слайда 4"/>
          <p:cNvSpPr txBox="1">
            <a:spLocks noGrp="1"/>
          </p:cNvSpPr>
          <p:nvPr/>
        </p:nvSpPr>
        <p:spPr bwMode="auto">
          <a:xfrm>
            <a:off x="8605782" y="6353968"/>
            <a:ext cx="477837" cy="360363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2C743D-E551-4A22-93E9-89968A55F57F}" type="slidenum">
              <a:rPr kumimoji="0" lang="ru-RU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2839548" y="1447834"/>
            <a:ext cx="3888432" cy="2990280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62000" tIns="154800" rIns="162000" bIns="154800">
            <a:spAutoFit/>
          </a:bodyPr>
          <a:lstStyle/>
          <a:p>
            <a:pPr algn="ctr">
              <a:spcBef>
                <a:spcPts val="0"/>
              </a:spcBef>
              <a:buFont typeface="Wingdings" pitchFamily="2" charset="2"/>
              <a:buNone/>
            </a:pPr>
            <a:r>
              <a:rPr lang="ru-RU" altLang="ru-RU" b="1" u="sng" dirty="0" smtClean="0">
                <a:solidFill>
                  <a:prstClr val="black"/>
                </a:solidFill>
                <a:latin typeface="Georgia" panose="02040502050405020303" pitchFamily="18" charset="0"/>
              </a:rPr>
              <a:t>Переработка сельскохозяйственного сырья</a:t>
            </a:r>
          </a:p>
          <a:p>
            <a:pPr marL="342900" indent="-342900" algn="ctr">
              <a:spcBef>
                <a:spcPts val="0"/>
              </a:spcBef>
              <a:buFontTx/>
              <a:buChar char="-"/>
            </a:pP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первичная переработка;</a:t>
            </a:r>
          </a:p>
          <a:p>
            <a:pPr marL="342900" indent="-342900" algn="ctr">
              <a:spcBef>
                <a:spcPts val="0"/>
              </a:spcBef>
              <a:buFontTx/>
              <a:buChar char="-"/>
            </a:pP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сухая чистка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мойка;</a:t>
            </a:r>
          </a:p>
          <a:p>
            <a:pPr marL="342900" indent="-342900" algn="ctr">
              <a:spcBef>
                <a:spcPts val="0"/>
              </a:spcBef>
              <a:buFontTx/>
              <a:buChar char="-"/>
            </a:pP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фасовка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маркировка</a:t>
            </a:r>
          </a:p>
          <a:p>
            <a:pPr algn="ctr">
              <a:spcBef>
                <a:spcPts val="0"/>
              </a:spcBef>
            </a:pP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целью удовлетворения требований </a:t>
            </a:r>
            <a:r>
              <a:rPr lang="ru-RU" sz="2000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торговых сетей и оптовых компаний</a:t>
            </a:r>
            <a:endParaRPr lang="ru-RU" altLang="ru-RU" sz="2000" b="1" i="1" u="sng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938" name="Picture 2" descr="D:\Users\agro31\Pictures\уборка карт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397" y="3333824"/>
            <a:ext cx="2366080" cy="17745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</p:pic>
      <p:pic>
        <p:nvPicPr>
          <p:cNvPr id="39939" name="Picture 3" descr="D:\Users\agro31\Pictures\dsc0024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208044"/>
            <a:ext cx="2436889" cy="16235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</p:pic>
      <p:pic>
        <p:nvPicPr>
          <p:cNvPr id="39941" name="Picture 5" descr="D:\Users\agro31\Pictures\Таябинка Картофель\Изображение 05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95" y="3333824"/>
            <a:ext cx="2590116" cy="17267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</p:pic>
      <p:pic>
        <p:nvPicPr>
          <p:cNvPr id="39942" name="Picture 6" descr="D:\Users\agro31\Pictures\Таябинка Картофель\Изображение 03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220586"/>
            <a:ext cx="2401370" cy="16110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</p:pic>
      <p:pic>
        <p:nvPicPr>
          <p:cNvPr id="39944" name="Picture 8" descr="Хранилище картофеля">
            <a:hlinkClick r:id="rId9" tooltip="Хранилище картофеля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397" y="1196752"/>
            <a:ext cx="2366080" cy="16925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</p:pic>
      <p:pic>
        <p:nvPicPr>
          <p:cNvPr id="37890" name="Picture 2" descr="http://inni.info/f/i/d875e645981556c568558458625f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38" y="1196752"/>
            <a:ext cx="2540422" cy="16925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</p:pic>
      <p:sp>
        <p:nvSpPr>
          <p:cNvPr id="13" name="Стрелка вправо 12"/>
          <p:cNvSpPr/>
          <p:nvPr/>
        </p:nvSpPr>
        <p:spPr>
          <a:xfrm rot="5400000">
            <a:off x="8050104" y="2962315"/>
            <a:ext cx="520312" cy="312105"/>
          </a:xfrm>
          <a:prstGeom prst="rightArrow">
            <a:avLst>
              <a:gd name="adj1" fmla="val 50000"/>
              <a:gd name="adj2" fmla="val 60779"/>
            </a:avLst>
          </a:prstGeom>
          <a:solidFill>
            <a:srgbClr val="C0504D"/>
          </a:solidFill>
          <a:ln w="25400" cap="flat" cmpd="sng" algn="ctr">
            <a:solidFill>
              <a:srgbClr val="C0504D">
                <a:shade val="50000"/>
              </a:srgbClr>
            </a:solidFill>
            <a:prstDash val="solid"/>
          </a:ln>
          <a:effectLst/>
        </p:spPr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Стрелка вправо 14"/>
          <p:cNvSpPr/>
          <p:nvPr/>
        </p:nvSpPr>
        <p:spPr>
          <a:xfrm rot="7987921">
            <a:off x="7508660" y="5279822"/>
            <a:ext cx="671829" cy="312105"/>
          </a:xfrm>
          <a:prstGeom prst="rightArrow">
            <a:avLst>
              <a:gd name="adj1" fmla="val 50000"/>
              <a:gd name="adj2" fmla="val 60779"/>
            </a:avLst>
          </a:prstGeom>
          <a:solidFill>
            <a:srgbClr val="C0504D"/>
          </a:solidFill>
          <a:ln w="25400" cap="flat" cmpd="sng" algn="ctr">
            <a:solidFill>
              <a:srgbClr val="C0504D">
                <a:shade val="50000"/>
              </a:srgbClr>
            </a:solidFill>
            <a:prstDash val="solid"/>
          </a:ln>
          <a:effectLst/>
        </p:spPr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Стрелка вправо 15"/>
          <p:cNvSpPr/>
          <p:nvPr/>
        </p:nvSpPr>
        <p:spPr>
          <a:xfrm rot="10800000">
            <a:off x="4319569" y="5891813"/>
            <a:ext cx="520312" cy="312105"/>
          </a:xfrm>
          <a:prstGeom prst="rightArrow">
            <a:avLst>
              <a:gd name="adj1" fmla="val 50000"/>
              <a:gd name="adj2" fmla="val 60779"/>
            </a:avLst>
          </a:prstGeom>
          <a:solidFill>
            <a:srgbClr val="C0504D"/>
          </a:solidFill>
          <a:ln w="25400" cap="flat" cmpd="sng" algn="ctr">
            <a:solidFill>
              <a:srgbClr val="C0504D">
                <a:shade val="50000"/>
              </a:srgbClr>
            </a:solidFill>
            <a:prstDash val="solid"/>
          </a:ln>
          <a:effectLst/>
        </p:spPr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Стрелка вправо 19"/>
          <p:cNvSpPr/>
          <p:nvPr/>
        </p:nvSpPr>
        <p:spPr>
          <a:xfrm rot="13763292">
            <a:off x="899720" y="5285600"/>
            <a:ext cx="674538" cy="312105"/>
          </a:xfrm>
          <a:prstGeom prst="rightArrow">
            <a:avLst>
              <a:gd name="adj1" fmla="val 50000"/>
              <a:gd name="adj2" fmla="val 60779"/>
            </a:avLst>
          </a:prstGeom>
          <a:solidFill>
            <a:srgbClr val="C0504D"/>
          </a:solidFill>
          <a:ln w="25400" cap="flat" cmpd="sng" algn="ctr">
            <a:solidFill>
              <a:srgbClr val="C0504D">
                <a:shade val="50000"/>
              </a:srgbClr>
            </a:solidFill>
            <a:prstDash val="solid"/>
          </a:ln>
          <a:effectLst/>
        </p:spPr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Стрелка вправо 20"/>
          <p:cNvSpPr/>
          <p:nvPr/>
        </p:nvSpPr>
        <p:spPr>
          <a:xfrm rot="16200000">
            <a:off x="482778" y="2975384"/>
            <a:ext cx="520312" cy="312105"/>
          </a:xfrm>
          <a:prstGeom prst="rightArrow">
            <a:avLst>
              <a:gd name="adj1" fmla="val 50000"/>
              <a:gd name="adj2" fmla="val 60779"/>
            </a:avLst>
          </a:prstGeom>
          <a:solidFill>
            <a:srgbClr val="C0504D"/>
          </a:solidFill>
          <a:ln w="25400" cap="flat" cmpd="sng" algn="ctr">
            <a:solidFill>
              <a:srgbClr val="C0504D">
                <a:shade val="50000"/>
              </a:srgbClr>
            </a:solidFill>
            <a:prstDash val="solid"/>
          </a:ln>
          <a:effectLst/>
        </p:spPr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8074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3"/>
          <p:cNvSpPr>
            <a:spLocks noChangeArrowheads="1"/>
          </p:cNvSpPr>
          <p:nvPr/>
        </p:nvSpPr>
        <p:spPr bwMode="auto">
          <a:xfrm>
            <a:off x="107504" y="1124744"/>
            <a:ext cx="8956945" cy="112612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DEB400"/>
              </a:gs>
              <a:gs pos="100000">
                <a:srgbClr val="FFCC00"/>
              </a:gs>
            </a:gsLst>
            <a:lin ang="16200000" scaled="1"/>
          </a:gradFill>
          <a:ln w="9360">
            <a:solidFill>
              <a:srgbClr val="DEB400"/>
            </a:solidFill>
            <a:miter lim="800000"/>
            <a:headEnd/>
            <a:tailEnd/>
          </a:ln>
          <a:effectLst>
            <a:outerShdw dist="75597" dir="1064680" algn="ctr" rotWithShape="0">
              <a:srgbClr val="000000">
                <a:alpha val="35036"/>
              </a:srgbClr>
            </a:outerShdw>
          </a:effectLst>
        </p:spPr>
        <p:txBody>
          <a:bodyPr wrap="square" lIns="90000" tIns="46800" rIns="90000" bIns="46800">
            <a:spAutoFit/>
          </a:bodyPr>
          <a:lstStyle>
            <a:lvl1pPr eaLnBrk="0" hangingPunct="0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pitchFamily="32" charset="-122"/>
              </a:defRPr>
            </a:lvl1pPr>
            <a:lvl2pPr eaLnBrk="0" hangingPunct="0">
              <a:spcBef>
                <a:spcPts val="7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pitchFamily="32" charset="-122"/>
              </a:defRPr>
            </a:lvl2pPr>
            <a:lvl3pPr eaLnBrk="0" hangingPunct="0">
              <a:spcBef>
                <a:spcPts val="6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pitchFamily="32" charset="-122"/>
              </a:defRPr>
            </a:lvl3pPr>
            <a:lvl4pPr eaLnBrk="0" hangingPunct="0">
              <a:spcBef>
                <a:spcPts val="5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2" charset="-122"/>
              </a:defRPr>
            </a:lvl4pPr>
            <a:lvl5pPr eaLnBrk="0" hangingPunct="0">
              <a:spcBef>
                <a:spcPts val="5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pitchFamily="32" charset="-122"/>
              </a:defRPr>
            </a:lvl9pPr>
          </a:lstStyle>
          <a:p>
            <a:pPr algn="ctr" defTabSz="449263" eaLnBrk="1" fontAlgn="base" hangingPunct="1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ru-RU" altLang="ru-RU" sz="2000" b="1" dirty="0" smtClean="0"/>
              <a:t>ИНВЕСТИЦИОННЫЙ ПРОЕКТ</a:t>
            </a:r>
          </a:p>
          <a:p>
            <a:pPr algn="ctr" defTabSz="449263" eaLnBrk="1" fontAlgn="base" hangingPunct="1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ru-RU" altLang="ru-RU" sz="2000" b="1" dirty="0" smtClean="0">
                <a:solidFill>
                  <a:srgbClr val="FF0000"/>
                </a:solidFill>
              </a:rPr>
              <a:t>Реконструкция тепличного комплекса ЗАО «</a:t>
            </a:r>
            <a:r>
              <a:rPr lang="ru-RU" altLang="ru-RU" sz="2000" b="1" i="1" u="sng" dirty="0" smtClean="0">
                <a:solidFill>
                  <a:srgbClr val="FF0000"/>
                </a:solidFill>
              </a:rPr>
              <a:t>Агрофирма</a:t>
            </a:r>
            <a:r>
              <a:rPr lang="ru-RU" altLang="ru-RU" sz="2000" b="1" dirty="0" smtClean="0">
                <a:solidFill>
                  <a:srgbClr val="FF0000"/>
                </a:solidFill>
              </a:rPr>
              <a:t> «</a:t>
            </a:r>
            <a:r>
              <a:rPr lang="ru-RU" altLang="ru-RU" sz="2000" b="1" i="1" u="sng" dirty="0" smtClean="0">
                <a:solidFill>
                  <a:srgbClr val="FF0000"/>
                </a:solidFill>
              </a:rPr>
              <a:t>Ольдеевская</a:t>
            </a:r>
            <a:r>
              <a:rPr lang="ru-RU" altLang="ru-RU" sz="2000" b="1" dirty="0" smtClean="0">
                <a:solidFill>
                  <a:srgbClr val="FF0000"/>
                </a:solidFill>
              </a:rPr>
              <a:t>» </a:t>
            </a:r>
            <a:endParaRPr lang="ru-RU" altLang="ru-RU" sz="2000" b="1" dirty="0" smtClean="0"/>
          </a:p>
        </p:txBody>
      </p:sp>
      <p:sp>
        <p:nvSpPr>
          <p:cNvPr id="4099" name="Text Box 4"/>
          <p:cNvSpPr txBox="1">
            <a:spLocks noChangeArrowheads="1"/>
          </p:cNvSpPr>
          <p:nvPr/>
        </p:nvSpPr>
        <p:spPr bwMode="auto">
          <a:xfrm>
            <a:off x="8532814" y="6308725"/>
            <a:ext cx="444932" cy="341457"/>
          </a:xfrm>
          <a:prstGeom prst="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/>
          <a:lstStyle>
            <a:defPPr>
              <a:defRPr lang="ru-RU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kern="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defRPr>
            </a:lvl1pPr>
          </a:lstStyle>
          <a:p>
            <a:fld id="{CE97052A-B1D3-4066-A3E9-BD3E5F1A4129}" type="slidenum">
              <a:rPr lang="ru-RU" altLang="ru-RU"/>
              <a:pPr/>
              <a:t>11</a:t>
            </a:fld>
            <a:endParaRPr lang="ru-RU" altLang="ru-RU" dirty="0"/>
          </a:p>
        </p:txBody>
      </p:sp>
      <p:pic>
        <p:nvPicPr>
          <p:cNvPr id="6" name="Picture 2" descr="D:\Users\agro31\Pictures\200px-Coat_of_Arms_of_the_Russian_Federation_2_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767" y="39415"/>
            <a:ext cx="853093" cy="93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gerb_chuv"/>
          <p:cNvPicPr>
            <a:picLocks noChangeAspect="1" noChangeArrowheads="1" noCrop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251520" y="123015"/>
            <a:ext cx="848861" cy="869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Скругленный прямоугольник 7"/>
          <p:cNvSpPr/>
          <p:nvPr/>
        </p:nvSpPr>
        <p:spPr bwMode="auto">
          <a:xfrm>
            <a:off x="1415031" y="116959"/>
            <a:ext cx="6624736" cy="701747"/>
          </a:xfrm>
          <a:prstGeom prst="roundRect">
            <a:avLst>
              <a:gd name="adj" fmla="val 12377"/>
            </a:avLst>
          </a:prstGeom>
          <a:solidFill>
            <a:srgbClr val="FFCE33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0000" tIns="82800" rIns="54000" bIns="82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Растениеводство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9" descr="D:\Users\agro31\Pictures\Ольдеевская\P236045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339107"/>
            <a:ext cx="2441903" cy="1622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4" name="Picture 2" descr="D:\Мои доки\регионы\Ольдеево\pc26021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951" y="5177163"/>
            <a:ext cx="2165490" cy="16241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</p:pic>
      <p:pic>
        <p:nvPicPr>
          <p:cNvPr id="4101" name="Picture 6" descr="D:\Users\agro31\Pictures\Ольдеевская\FIL_2422_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03" y="3717032"/>
            <a:ext cx="2441903" cy="16241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3" descr="D:\Мои доки\регионы\Ольдеево\pc26024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328578"/>
            <a:ext cx="2146009" cy="16095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</p:pic>
      <p:pic>
        <p:nvPicPr>
          <p:cNvPr id="38916" name="Picture 4" descr="D:\Мои доки\регионы\Ольдеево\pc260244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46851" y="3745086"/>
            <a:ext cx="2146009" cy="16095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</p:pic>
      <p:pic>
        <p:nvPicPr>
          <p:cNvPr id="38917" name="Picture 5" descr="D:\Мои доки\регионы\Ольдеево\pc260234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228" y="5177163"/>
            <a:ext cx="2165490" cy="16241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</p:pic>
    </p:spTree>
    <p:extLst>
      <p:ext uri="{BB962C8B-B14F-4D97-AF65-F5344CB8AC3E}">
        <p14:creationId xmlns:p14="http://schemas.microsoft.com/office/powerpoint/2010/main" val="245290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ChangeArrowheads="1"/>
          </p:cNvSpPr>
          <p:nvPr/>
        </p:nvSpPr>
        <p:spPr bwMode="auto">
          <a:xfrm>
            <a:off x="1433513" y="273050"/>
            <a:ext cx="601662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ru-RU" sz="2600" b="1" dirty="0" smtClean="0">
              <a:solidFill>
                <a:srgbClr val="000066"/>
              </a:solidFill>
              <a:latin typeface="Arial" pitchFamily="34" charset="0"/>
            </a:endParaRPr>
          </a:p>
        </p:txBody>
      </p:sp>
      <p:sp>
        <p:nvSpPr>
          <p:cNvPr id="10283" name="Номер слайда 4"/>
          <p:cNvSpPr txBox="1">
            <a:spLocks noGrp="1"/>
          </p:cNvSpPr>
          <p:nvPr/>
        </p:nvSpPr>
        <p:spPr bwMode="auto">
          <a:xfrm>
            <a:off x="8532813" y="6381750"/>
            <a:ext cx="477837" cy="360363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C7EA535-912C-4D27-9F80-3530E5FE52BE}" type="slidenum">
              <a:rPr lang="ru-RU" b="1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2" name="Скругленный прямоугольник 11"/>
          <p:cNvSpPr/>
          <p:nvPr/>
        </p:nvSpPr>
        <p:spPr bwMode="auto">
          <a:xfrm>
            <a:off x="348449" y="5589240"/>
            <a:ext cx="8435457" cy="636215"/>
          </a:xfrm>
          <a:prstGeom prst="roundRect">
            <a:avLst>
              <a:gd name="adj" fmla="val 12377"/>
            </a:avLst>
          </a:prstGeom>
          <a:solidFill>
            <a:srgbClr val="FFD13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82800" rIns="54000" bIns="82800" anchor="ctr"/>
          <a:lstStyle>
            <a:lvl1pPr algn="l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ru-RU" altLang="ru-RU" dirty="0">
                <a:solidFill>
                  <a:srgbClr val="000099"/>
                </a:solidFill>
              </a:rPr>
              <a:t>Рентабельность сельскохозяйственного производства за </a:t>
            </a:r>
            <a:r>
              <a:rPr lang="ru-RU" altLang="ru-RU" dirty="0" smtClean="0">
                <a:solidFill>
                  <a:srgbClr val="000099"/>
                </a:solidFill>
              </a:rPr>
              <a:t>2014 год </a:t>
            </a:r>
            <a:r>
              <a:rPr lang="ru-RU" altLang="ru-RU" dirty="0">
                <a:solidFill>
                  <a:srgbClr val="000099"/>
                </a:solidFill>
              </a:rPr>
              <a:t>составила </a:t>
            </a:r>
            <a:r>
              <a:rPr lang="ru-RU" altLang="ru-RU" sz="2000" b="1" i="1" u="sng" dirty="0" smtClean="0">
                <a:solidFill>
                  <a:srgbClr val="FF0000"/>
                </a:solidFill>
              </a:rPr>
              <a:t>19,0 </a:t>
            </a:r>
            <a:r>
              <a:rPr lang="ru-RU" altLang="ru-RU" dirty="0" smtClean="0">
                <a:solidFill>
                  <a:srgbClr val="000099"/>
                </a:solidFill>
              </a:rPr>
              <a:t>% </a:t>
            </a:r>
            <a:r>
              <a:rPr lang="ru-RU" altLang="ru-RU" i="1" dirty="0">
                <a:solidFill>
                  <a:srgbClr val="000099"/>
                </a:solidFill>
              </a:rPr>
              <a:t>(за </a:t>
            </a:r>
            <a:r>
              <a:rPr lang="ru-RU" altLang="ru-RU" i="1" dirty="0" smtClean="0">
                <a:solidFill>
                  <a:srgbClr val="000099"/>
                </a:solidFill>
              </a:rPr>
              <a:t>2013 </a:t>
            </a:r>
            <a:r>
              <a:rPr lang="ru-RU" altLang="ru-RU" i="1" dirty="0">
                <a:solidFill>
                  <a:srgbClr val="000099"/>
                </a:solidFill>
              </a:rPr>
              <a:t>года – </a:t>
            </a:r>
            <a:r>
              <a:rPr lang="ru-RU" altLang="ru-RU" i="1" dirty="0" smtClean="0">
                <a:solidFill>
                  <a:srgbClr val="000099"/>
                </a:solidFill>
              </a:rPr>
              <a:t>10,1%) </a:t>
            </a:r>
          </a:p>
        </p:txBody>
      </p:sp>
      <p:sp>
        <p:nvSpPr>
          <p:cNvPr id="8" name="Скругленный прямоугольник 26"/>
          <p:cNvSpPr/>
          <p:nvPr/>
        </p:nvSpPr>
        <p:spPr bwMode="auto">
          <a:xfrm>
            <a:off x="1835695" y="188913"/>
            <a:ext cx="5472609" cy="714375"/>
          </a:xfrm>
          <a:prstGeom prst="roundRect">
            <a:avLst/>
          </a:prstGeom>
          <a:solidFill>
            <a:srgbClr val="FFCE33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0000" tIns="82800" rIns="54000" bIns="82800" anchor="ctr"/>
          <a:lstStyle/>
          <a:p>
            <a:pPr algn="ctr"/>
            <a:r>
              <a:rPr lang="ru-RU" altLang="ru-RU" b="1" kern="0" dirty="0">
                <a:solidFill>
                  <a:srgbClr val="C00000"/>
                </a:solidFill>
                <a:latin typeface="Calibri"/>
              </a:rPr>
              <a:t>Финансовые показатели работы </a:t>
            </a:r>
          </a:p>
          <a:p>
            <a:pPr algn="ctr"/>
            <a:r>
              <a:rPr lang="ru-RU" altLang="ru-RU" b="1" kern="0" dirty="0">
                <a:solidFill>
                  <a:srgbClr val="C00000"/>
                </a:solidFill>
                <a:latin typeface="Calibri"/>
              </a:rPr>
              <a:t>сельскохозяйственных организаций</a:t>
            </a:r>
          </a:p>
        </p:txBody>
      </p:sp>
      <p:graphicFrame>
        <p:nvGraphicFramePr>
          <p:cNvPr id="21512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4715313"/>
              </p:ext>
            </p:extLst>
          </p:nvPr>
        </p:nvGraphicFramePr>
        <p:xfrm>
          <a:off x="106363" y="1081088"/>
          <a:ext cx="4418012" cy="393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32" name="Диаграмма" r:id="rId5" imgW="4990976" imgH="3228930" progId="Excel.Chart.8">
                  <p:embed/>
                </p:oleObj>
              </mc:Choice>
              <mc:Fallback>
                <p:oleObj name="Диаграмма" r:id="rId5" imgW="4990976" imgH="3228930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363" y="1081088"/>
                        <a:ext cx="4418012" cy="3932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3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4696325"/>
              </p:ext>
            </p:extLst>
          </p:nvPr>
        </p:nvGraphicFramePr>
        <p:xfrm>
          <a:off x="4441825" y="1340768"/>
          <a:ext cx="4678363" cy="41107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33" name="Диаграмма" r:id="rId8" imgW="4686266" imgH="3324240" progId="Excel.Chart.8">
                  <p:embed/>
                </p:oleObj>
              </mc:Choice>
              <mc:Fallback>
                <p:oleObj name="Диаграмма" r:id="rId8" imgW="4686266" imgH="3324240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1825" y="1340768"/>
                        <a:ext cx="4678363" cy="41107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5" descr="gerb_chuv"/>
          <p:cNvPicPr>
            <a:picLocks noChangeAspect="1" noChangeArrowheads="1" noCrop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289517" y="123015"/>
            <a:ext cx="848861" cy="869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D:\Users\agro31\Pictures\200px-Coat_of_Arms_of_the_Russian_Federation_2_svg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767" y="39415"/>
            <a:ext cx="853093" cy="93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971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Номер слайда 4"/>
          <p:cNvSpPr txBox="1">
            <a:spLocks noGrp="1"/>
          </p:cNvSpPr>
          <p:nvPr/>
        </p:nvSpPr>
        <p:spPr bwMode="auto">
          <a:xfrm>
            <a:off x="8532813" y="6381750"/>
            <a:ext cx="477837" cy="360363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F1135BD5-E04E-4549-8C16-302FB71E2786}" type="slidenum">
              <a:rPr lang="ru-RU" b="1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 b="1" dirty="0">
              <a:solidFill>
                <a:prstClr val="black"/>
              </a:solidFill>
            </a:endParaRPr>
          </a:p>
        </p:txBody>
      </p:sp>
      <p:pic>
        <p:nvPicPr>
          <p:cNvPr id="14" name="Picture 5" descr="gerb_chuv"/>
          <p:cNvPicPr>
            <a:picLocks noChangeAspect="1" noChangeArrowheads="1" noCrop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89517" y="123015"/>
            <a:ext cx="848861" cy="869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 descr="D:\Users\agro31\Pictures\200px-Coat_of_Arms_of_the_Russian_Federation_2_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767" y="39415"/>
            <a:ext cx="853093" cy="93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5" name="Group 5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9341789"/>
              </p:ext>
            </p:extLst>
          </p:nvPr>
        </p:nvGraphicFramePr>
        <p:xfrm>
          <a:off x="713947" y="1700808"/>
          <a:ext cx="7846479" cy="2952326"/>
        </p:xfrm>
        <a:graphic>
          <a:graphicData uri="http://schemas.openxmlformats.org/drawingml/2006/table">
            <a:tbl>
              <a:tblPr/>
              <a:tblGrid>
                <a:gridCol w="2756092"/>
                <a:gridCol w="2474894"/>
                <a:gridCol w="2615493"/>
              </a:tblGrid>
              <a:tr h="10160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Наименование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Тыс. тонн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Доля от производства (%)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8475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Ввоз молока в республику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120,9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28,7%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10886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Вывоз молока за пределы республики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246,6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58,6%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26" name="Скругленный прямоугольник 25"/>
          <p:cNvSpPr/>
          <p:nvPr/>
        </p:nvSpPr>
        <p:spPr bwMode="auto">
          <a:xfrm>
            <a:off x="1691680" y="229116"/>
            <a:ext cx="5832648" cy="973552"/>
          </a:xfrm>
          <a:prstGeom prst="roundRect">
            <a:avLst>
              <a:gd name="adj" fmla="val 12377"/>
            </a:avLst>
          </a:prstGeom>
          <a:solidFill>
            <a:srgbClr val="FFCE33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0000" tIns="82800" rIns="54000" bIns="82800" anchor="ctr"/>
          <a:lstStyle/>
          <a:p>
            <a:pPr algn="ctr"/>
            <a:r>
              <a:rPr lang="ru-RU" b="1" kern="0" dirty="0">
                <a:solidFill>
                  <a:srgbClr val="C00000"/>
                </a:solidFill>
                <a:latin typeface="Calibri"/>
              </a:rPr>
              <a:t>Вывоз продукции животноводства </a:t>
            </a:r>
          </a:p>
          <a:p>
            <a:pPr algn="ctr"/>
            <a:r>
              <a:rPr lang="ru-RU" b="1" kern="0" dirty="0">
                <a:solidFill>
                  <a:srgbClr val="C00000"/>
                </a:solidFill>
                <a:latin typeface="Calibri"/>
              </a:rPr>
              <a:t>(по данным Госветслужбы Чувашской Республики </a:t>
            </a:r>
            <a:endParaRPr lang="ru-RU" b="1" kern="0" dirty="0" smtClean="0">
              <a:solidFill>
                <a:srgbClr val="C00000"/>
              </a:solidFill>
              <a:latin typeface="Calibri"/>
            </a:endParaRPr>
          </a:p>
          <a:p>
            <a:pPr algn="ctr"/>
            <a:r>
              <a:rPr lang="ru-RU" b="1" kern="0" dirty="0" smtClean="0">
                <a:solidFill>
                  <a:srgbClr val="C00000"/>
                </a:solidFill>
                <a:latin typeface="Calibri"/>
              </a:rPr>
              <a:t>за </a:t>
            </a:r>
            <a:r>
              <a:rPr lang="ru-RU" b="1" kern="0" dirty="0">
                <a:solidFill>
                  <a:srgbClr val="C00000"/>
                </a:solidFill>
                <a:latin typeface="Calibri"/>
              </a:rPr>
              <a:t>2014 года)</a:t>
            </a:r>
          </a:p>
        </p:txBody>
      </p:sp>
      <p:pic>
        <p:nvPicPr>
          <p:cNvPr id="28" name="Picture 6" descr="http://www.cap.ru/UserFiles/photo/201309/12/Albom20862/p826003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442078"/>
            <a:ext cx="2188835" cy="1438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18" name="Рисунок 1" descr="DSC02001_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72" y="5452184"/>
            <a:ext cx="2235846" cy="1405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19" name="Group 1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442078"/>
            <a:ext cx="2183507" cy="1415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646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64" name="Номер слайда 4"/>
          <p:cNvSpPr txBox="1">
            <a:spLocks noGrp="1"/>
          </p:cNvSpPr>
          <p:nvPr/>
        </p:nvSpPr>
        <p:spPr bwMode="auto">
          <a:xfrm>
            <a:off x="8532813" y="6381750"/>
            <a:ext cx="477837" cy="360363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0B80C9FB-02D6-47AD-94FA-D220AC9ACE40}" type="slidenum">
              <a:rPr lang="ru-RU" b="1">
                <a:solidFill>
                  <a:srgbClr val="000000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 bwMode="auto">
          <a:xfrm>
            <a:off x="2195737" y="65809"/>
            <a:ext cx="5328592" cy="482871"/>
          </a:xfrm>
          <a:prstGeom prst="roundRect">
            <a:avLst>
              <a:gd name="adj" fmla="val 12377"/>
            </a:avLst>
          </a:prstGeom>
          <a:solidFill>
            <a:srgbClr val="FFCE33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0000" tIns="82800" rIns="54000" bIns="82800" anchor="ctr"/>
          <a:lstStyle/>
          <a:p>
            <a:pPr algn="ctr"/>
            <a:r>
              <a:rPr lang="ru-RU" b="1" kern="0" dirty="0" smtClean="0">
                <a:solidFill>
                  <a:srgbClr val="C00000"/>
                </a:solidFill>
                <a:latin typeface="Calibri"/>
              </a:rPr>
              <a:t>Новые </a:t>
            </a:r>
            <a:r>
              <a:rPr lang="ru-RU" b="1" kern="0" dirty="0">
                <a:solidFill>
                  <a:srgbClr val="C00000"/>
                </a:solidFill>
                <a:latin typeface="Calibri"/>
              </a:rPr>
              <a:t>меры поддержки аграрного сектора </a:t>
            </a:r>
          </a:p>
        </p:txBody>
      </p:sp>
      <p:grpSp>
        <p:nvGrpSpPr>
          <p:cNvPr id="23564" name="Rectangle 6"/>
          <p:cNvGrpSpPr>
            <a:grpSpLocks/>
          </p:cNvGrpSpPr>
          <p:nvPr/>
        </p:nvGrpSpPr>
        <p:grpSpPr bwMode="auto">
          <a:xfrm>
            <a:off x="581891" y="1078271"/>
            <a:ext cx="8246793" cy="1131888"/>
            <a:chOff x="150" y="1685"/>
            <a:chExt cx="1907" cy="410"/>
          </a:xfrm>
        </p:grpSpPr>
        <p:pic>
          <p:nvPicPr>
            <p:cNvPr id="23575" name="Rectangle 6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" y="1685"/>
              <a:ext cx="1907" cy="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76" name="Text Box 4"/>
            <p:cNvSpPr txBox="1">
              <a:spLocks noChangeArrowheads="1"/>
            </p:cNvSpPr>
            <p:nvPr/>
          </p:nvSpPr>
          <p:spPr bwMode="auto">
            <a:xfrm>
              <a:off x="208" y="1755"/>
              <a:ext cx="1757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82800" rIns="54000" bIns="82800" anchor="ctr"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ru-RU" altLang="ru-RU" sz="2000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Субсидирование </a:t>
              </a:r>
              <a:r>
                <a:rPr lang="ru-RU" altLang="ru-RU" sz="20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части затрат на внедрение технологий с использованием </a:t>
              </a:r>
              <a:r>
                <a:rPr lang="ru-RU" altLang="ru-RU" sz="2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мелиоративных систем</a:t>
              </a:r>
              <a:endParaRPr lang="ru-RU" alt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3565" name="Rectangle 6"/>
          <p:cNvGrpSpPr>
            <a:grpSpLocks/>
          </p:cNvGrpSpPr>
          <p:nvPr/>
        </p:nvGrpSpPr>
        <p:grpSpPr bwMode="auto">
          <a:xfrm>
            <a:off x="593767" y="1881570"/>
            <a:ext cx="8241476" cy="1993706"/>
            <a:chOff x="150" y="1709"/>
            <a:chExt cx="1907" cy="319"/>
          </a:xfrm>
        </p:grpSpPr>
        <p:pic>
          <p:nvPicPr>
            <p:cNvPr id="23573" name="Rectangle 6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" y="1709"/>
              <a:ext cx="1907" cy="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74" name="Text Box 4"/>
            <p:cNvSpPr txBox="1">
              <a:spLocks noChangeArrowheads="1"/>
            </p:cNvSpPr>
            <p:nvPr/>
          </p:nvSpPr>
          <p:spPr bwMode="auto">
            <a:xfrm>
              <a:off x="208" y="1777"/>
              <a:ext cx="1757" cy="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82800" rIns="54000" bIns="82800" anchor="ctr"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3566" name="Rectangle 6"/>
          <p:cNvGrpSpPr>
            <a:grpSpLocks/>
          </p:cNvGrpSpPr>
          <p:nvPr/>
        </p:nvGrpSpPr>
        <p:grpSpPr bwMode="auto">
          <a:xfrm>
            <a:off x="593767" y="3450287"/>
            <a:ext cx="8253350" cy="1707502"/>
            <a:chOff x="150" y="1709"/>
            <a:chExt cx="1907" cy="319"/>
          </a:xfrm>
        </p:grpSpPr>
        <p:pic>
          <p:nvPicPr>
            <p:cNvPr id="23571" name="Rectangle 6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" y="1709"/>
              <a:ext cx="1907" cy="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72" name="Text Box 4"/>
            <p:cNvSpPr txBox="1">
              <a:spLocks noChangeArrowheads="1"/>
            </p:cNvSpPr>
            <p:nvPr/>
          </p:nvSpPr>
          <p:spPr bwMode="auto">
            <a:xfrm>
              <a:off x="208" y="1777"/>
              <a:ext cx="1757" cy="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82800" rIns="54000" bIns="82800" anchor="ctr"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87044" name="Picture 9" descr="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7" y="5370601"/>
            <a:ext cx="1899838" cy="12922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5" name="Picture 13" descr="DSCN802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33" y="5387400"/>
            <a:ext cx="1668862" cy="12754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5" descr="gerb_chuv"/>
          <p:cNvPicPr>
            <a:picLocks noChangeAspect="1" noChangeArrowheads="1" noCrop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289517" y="123015"/>
            <a:ext cx="848861" cy="869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D:\Users\agro31\Pictures\200px-Coat_of_Arms_of_the_Russian_Federation_2_svg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767" y="39415"/>
            <a:ext cx="853093" cy="93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16328" y="2216703"/>
            <a:ext cx="80554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/>
                <a:ea typeface="Times New Roman"/>
              </a:rPr>
              <a:t>На уплату </a:t>
            </a:r>
            <a:r>
              <a:rPr lang="ru-RU" sz="2000" dirty="0">
                <a:latin typeface="Times New Roman"/>
                <a:ea typeface="Times New Roman"/>
              </a:rPr>
              <a:t>процентов по кредитам, привлеченным на строительство и реконструкцию объектов по </a:t>
            </a:r>
            <a:r>
              <a:rPr lang="ru-RU" sz="2000" b="1" dirty="0">
                <a:latin typeface="Times New Roman"/>
                <a:ea typeface="Times New Roman"/>
              </a:rPr>
              <a:t>глубокой переработке</a:t>
            </a:r>
            <a:r>
              <a:rPr lang="ru-RU" sz="2000" dirty="0">
                <a:latin typeface="Times New Roman"/>
                <a:ea typeface="Times New Roman"/>
              </a:rPr>
              <a:t> сельскохозяйственной продукции (мяса, молока, зерна, картофеля, плодоовощной продукции</a:t>
            </a:r>
            <a:r>
              <a:rPr lang="ru-RU" dirty="0">
                <a:latin typeface="Times New Roman"/>
                <a:ea typeface="Times New Roman"/>
              </a:rPr>
              <a:t>)</a:t>
            </a:r>
            <a:endParaRPr lang="ru-RU" dirty="0"/>
          </a:p>
        </p:txBody>
      </p:sp>
      <p:pic>
        <p:nvPicPr>
          <p:cNvPr id="61443" name="Picture 3" descr="свинина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443" y="5387400"/>
            <a:ext cx="1705420" cy="12888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13947" y="3898136"/>
            <a:ext cx="79625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/>
                <a:ea typeface="Times New Roman"/>
              </a:rPr>
              <a:t>На </a:t>
            </a:r>
            <a:r>
              <a:rPr lang="ru-RU" dirty="0">
                <a:latin typeface="Times New Roman"/>
                <a:ea typeface="Times New Roman"/>
              </a:rPr>
              <a:t>уплату процентов по кредитам, привлеченным организациями АПК, </a:t>
            </a:r>
            <a:r>
              <a:rPr lang="ru-RU" b="1" dirty="0">
                <a:latin typeface="Times New Roman"/>
                <a:ea typeface="Times New Roman"/>
              </a:rPr>
              <a:t>внедряющими биотехнологии</a:t>
            </a:r>
            <a:r>
              <a:rPr lang="ru-RU" dirty="0">
                <a:latin typeface="Times New Roman"/>
                <a:ea typeface="Times New Roman"/>
              </a:rPr>
              <a:t>, расширяющим производство, создающим новые виды производства,</a:t>
            </a:r>
            <a:endParaRPr lang="ru-RU" dirty="0"/>
          </a:p>
        </p:txBody>
      </p:sp>
      <p:pic>
        <p:nvPicPr>
          <p:cNvPr id="27" name="Picture 4" descr="P908498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385697"/>
            <a:ext cx="1946260" cy="13078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4331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 bwMode="auto">
          <a:xfrm>
            <a:off x="1638429" y="258244"/>
            <a:ext cx="5952867" cy="398462"/>
          </a:xfrm>
          <a:prstGeom prst="roundRect">
            <a:avLst>
              <a:gd name="adj" fmla="val 12377"/>
            </a:avLst>
          </a:prstGeom>
          <a:solidFill>
            <a:srgbClr val="FFCE33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0000" tIns="82800" rIns="54000" bIns="82800" anchor="ctr"/>
          <a:lstStyle/>
          <a:p>
            <a:pPr algn="ctr"/>
            <a:r>
              <a:rPr lang="ru-RU" b="1" kern="0" dirty="0">
                <a:solidFill>
                  <a:srgbClr val="C00000"/>
                </a:solidFill>
                <a:latin typeface="Calibri"/>
              </a:rPr>
              <a:t>Производство пищевых продуктов, включая напитки</a:t>
            </a:r>
          </a:p>
        </p:txBody>
      </p:sp>
      <p:sp>
        <p:nvSpPr>
          <p:cNvPr id="7" name="Номер слайда 4"/>
          <p:cNvSpPr txBox="1">
            <a:spLocks noGrp="1"/>
          </p:cNvSpPr>
          <p:nvPr/>
        </p:nvSpPr>
        <p:spPr bwMode="auto">
          <a:xfrm>
            <a:off x="8532813" y="6381750"/>
            <a:ext cx="477837" cy="360363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0F2D3272-EE12-4CC3-AD37-236B6A3106AD}" type="slidenum">
              <a:rPr lang="ru-RU" b="1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 b="1" dirty="0">
              <a:solidFill>
                <a:prstClr val="black"/>
              </a:solidFill>
            </a:endParaRPr>
          </a:p>
        </p:txBody>
      </p:sp>
      <p:pic>
        <p:nvPicPr>
          <p:cNvPr id="11" name="Picture 5" descr="gerb_chuv"/>
          <p:cNvPicPr>
            <a:picLocks noChangeAspect="1" noChangeArrowheads="1" noCrop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89517" y="123015"/>
            <a:ext cx="848861" cy="869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D:\Users\agro31\Pictures\200px-Coat_of_Arms_of_the_Russian_Federation_2_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767" y="39415"/>
            <a:ext cx="853093" cy="93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производство конфет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327" y="3438966"/>
            <a:ext cx="2214637" cy="1473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1" descr="0016_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662" y="5103734"/>
            <a:ext cx="2217068" cy="151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2" descr="продукция акконд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836" y="4745989"/>
            <a:ext cx="1672920" cy="1870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Скругленный прямоугольник 19"/>
          <p:cNvSpPr/>
          <p:nvPr/>
        </p:nvSpPr>
        <p:spPr bwMode="auto">
          <a:xfrm>
            <a:off x="191549" y="4094872"/>
            <a:ext cx="3444348" cy="1940957"/>
          </a:xfrm>
          <a:prstGeom prst="roundRect">
            <a:avLst/>
          </a:prstGeom>
          <a:gradFill rotWithShape="1">
            <a:gsLst>
              <a:gs pos="0">
                <a:srgbClr val="DEB400"/>
              </a:gs>
              <a:gs pos="80000">
                <a:srgbClr val="FFCC00"/>
              </a:gs>
              <a:gs pos="100000">
                <a:srgbClr val="FFCC00"/>
              </a:gs>
            </a:gsLst>
            <a:lin ang="16200000" scaled="0"/>
          </a:gradFill>
          <a:ln w="9525" cap="flat" cmpd="sng" algn="ctr">
            <a:solidFill>
              <a:srgbClr val="DEB400"/>
            </a:solidFill>
            <a:prstDash val="solid"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FF0000"/>
                </a:solidFill>
                <a:latin typeface="Arial" charset="0"/>
              </a:rPr>
              <a:t>ОАО «Акконд»</a:t>
            </a:r>
            <a:endParaRPr lang="ru-RU" dirty="0">
              <a:solidFill>
                <a:srgbClr val="000000"/>
              </a:solidFill>
              <a:latin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333399"/>
                </a:solidFill>
                <a:latin typeface="Arial" charset="0"/>
              </a:rPr>
              <a:t>г. Чебоксары Чувашской Республики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FF0000"/>
                </a:solidFill>
                <a:latin typeface="Arial" charset="0"/>
              </a:rPr>
              <a:t>Модернизация и обновление производства</a:t>
            </a:r>
          </a:p>
        </p:txBody>
      </p:sp>
      <p:pic>
        <p:nvPicPr>
          <p:cNvPr id="21" name="Picture 9" descr="Z292LmNhcC5ydS9ob21lLy80OS9hbGJ1bS8yMDExLzIwMTExMTEyX2thbmFzaC9EU0NfMDI2Nl9yZXNpemUuSlBH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527" y="1644351"/>
            <a:ext cx="2454242" cy="1618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1" descr="1356528223_041768_1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283" y="1681592"/>
            <a:ext cx="2397596" cy="1581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1" descr="0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356" y="3356992"/>
            <a:ext cx="1870644" cy="1391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Скругленный прямоугольник 23"/>
          <p:cNvSpPr/>
          <p:nvPr/>
        </p:nvSpPr>
        <p:spPr bwMode="auto">
          <a:xfrm>
            <a:off x="343949" y="1781200"/>
            <a:ext cx="3444348" cy="1634490"/>
          </a:xfrm>
          <a:prstGeom prst="roundRect">
            <a:avLst/>
          </a:prstGeom>
          <a:gradFill rotWithShape="1">
            <a:gsLst>
              <a:gs pos="0">
                <a:srgbClr val="DEB400"/>
              </a:gs>
              <a:gs pos="80000">
                <a:srgbClr val="FFCC00"/>
              </a:gs>
              <a:gs pos="100000">
                <a:srgbClr val="FFCC00"/>
              </a:gs>
            </a:gsLst>
            <a:lin ang="16200000" scaled="0"/>
          </a:gradFill>
          <a:ln w="9525" cap="flat" cmpd="sng" algn="ctr">
            <a:solidFill>
              <a:srgbClr val="DEB400"/>
            </a:solidFill>
            <a:prstDash val="solid"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Develey</a:t>
            </a:r>
            <a:r>
              <a:rPr kumimoji="0" lang="ru-RU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ru-RU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г.Канаш</a:t>
            </a: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Канашского района Чувашской Республики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Завод </a:t>
            </a:r>
            <a:r>
              <a:rPr kumimoji="0" lang="ru-RU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по переработке овощей</a:t>
            </a:r>
          </a:p>
        </p:txBody>
      </p:sp>
    </p:spTree>
    <p:extLst>
      <p:ext uri="{BB962C8B-B14F-4D97-AF65-F5344CB8AC3E}">
        <p14:creationId xmlns:p14="http://schemas.microsoft.com/office/powerpoint/2010/main" val="295120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64" name="Номер слайда 4"/>
          <p:cNvSpPr txBox="1">
            <a:spLocks noGrp="1"/>
          </p:cNvSpPr>
          <p:nvPr/>
        </p:nvSpPr>
        <p:spPr bwMode="auto">
          <a:xfrm>
            <a:off x="8532813" y="6381750"/>
            <a:ext cx="477837" cy="360363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C84DF58C-D729-49AF-9284-95CF1B47FEA1}" type="slidenum">
              <a:rPr lang="ru-RU" b="1">
                <a:solidFill>
                  <a:srgbClr val="000000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 bwMode="auto">
          <a:xfrm>
            <a:off x="497691" y="836712"/>
            <a:ext cx="8286750" cy="2678180"/>
          </a:xfrm>
          <a:prstGeom prst="roundRect">
            <a:avLst/>
          </a:prstGeom>
          <a:gradFill>
            <a:gsLst>
              <a:gs pos="0">
                <a:srgbClr val="9ED561"/>
              </a:gs>
              <a:gs pos="35000">
                <a:srgbClr val="CAE8AA"/>
              </a:gs>
              <a:gs pos="100000">
                <a:srgbClr val="CAE8AA"/>
              </a:gs>
            </a:gsLst>
          </a:gra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u="sng" dirty="0" smtClean="0">
                <a:solidFill>
                  <a:srgbClr val="000000"/>
                </a:solidFill>
              </a:rPr>
              <a:t>Новое </a:t>
            </a:r>
            <a:r>
              <a:rPr lang="ru-RU" sz="2000" u="sng" dirty="0">
                <a:solidFill>
                  <a:srgbClr val="000000"/>
                </a:solidFill>
              </a:rPr>
              <a:t>направление государственной поддержки </a:t>
            </a:r>
            <a:r>
              <a:rPr lang="ru-RU" sz="2000" dirty="0">
                <a:solidFill>
                  <a:srgbClr val="000000"/>
                </a:solidFill>
              </a:rPr>
              <a:t>– возмещение части затрат сельскохозяйственным товаропроизводителям (за исключением граждан, ведущих личное подсобное хозяйство) и организациям агропромышленного комплекса независимо от их организационно-правовой формы на сертификацию сельскохозяйственной продукции, сырья и </a:t>
            </a:r>
            <a:r>
              <a:rPr lang="ru-RU" sz="2000" dirty="0" smtClean="0">
                <a:solidFill>
                  <a:srgbClr val="000000"/>
                </a:solidFill>
              </a:rPr>
              <a:t>продовольствия</a:t>
            </a:r>
            <a:r>
              <a:rPr lang="ru-RU" sz="2000" dirty="0">
                <a:solidFill>
                  <a:srgbClr val="000000"/>
                </a:solidFill>
              </a:rPr>
              <a:t>. </a:t>
            </a:r>
            <a:endParaRPr lang="ru-RU" sz="2000" dirty="0" smtClean="0">
              <a:solidFill>
                <a:srgbClr val="000000"/>
              </a:solidFill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 smtClean="0">
                <a:solidFill>
                  <a:srgbClr val="000000"/>
                </a:solidFill>
              </a:rPr>
              <a:t>(</a:t>
            </a:r>
            <a:r>
              <a:rPr lang="ru-RU" sz="2000" dirty="0">
                <a:solidFill>
                  <a:srgbClr val="FF0000"/>
                </a:solidFill>
                <a:latin typeface="Georgia" panose="02040502050405020303" pitchFamily="18" charset="0"/>
              </a:rPr>
              <a:t>за счет средств республиканского бюджета Чувашкой </a:t>
            </a:r>
            <a:r>
              <a:rPr lang="ru-RU" sz="20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Республики</a:t>
            </a:r>
            <a:r>
              <a:rPr lang="ru-RU" dirty="0" smtClean="0">
                <a:solidFill>
                  <a:srgbClr val="000000"/>
                </a:solidFill>
              </a:rPr>
              <a:t>)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2627784" y="258244"/>
            <a:ext cx="3744416" cy="398462"/>
          </a:xfrm>
          <a:prstGeom prst="roundRect">
            <a:avLst>
              <a:gd name="adj" fmla="val 12377"/>
            </a:avLst>
          </a:prstGeom>
          <a:solidFill>
            <a:srgbClr val="FFCE33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0000" tIns="82800" rIns="54000" bIns="82800" anchor="ctr"/>
          <a:lstStyle/>
          <a:p>
            <a:pPr algn="ctr"/>
            <a:r>
              <a:rPr lang="ru-RU" b="1" kern="0" dirty="0" smtClean="0">
                <a:solidFill>
                  <a:srgbClr val="C00000"/>
                </a:solidFill>
                <a:latin typeface="Calibri"/>
              </a:rPr>
              <a:t>Сертификация</a:t>
            </a:r>
            <a:endParaRPr lang="ru-RU" b="1" kern="0" dirty="0">
              <a:solidFill>
                <a:srgbClr val="C00000"/>
              </a:solidFill>
              <a:latin typeface="Calibri"/>
            </a:endParaRPr>
          </a:p>
        </p:txBody>
      </p:sp>
      <p:pic>
        <p:nvPicPr>
          <p:cNvPr id="9" name="Picture 5" descr="gerb_chuv"/>
          <p:cNvPicPr>
            <a:picLocks noChangeAspect="1" noChangeArrowheads="1" noCrop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89517" y="123015"/>
            <a:ext cx="848861" cy="869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D:\Users\agro31\Pictures\200px-Coat_of_Arms_of_the_Russian_Federation_2_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767" y="39415"/>
            <a:ext cx="853093" cy="93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66" name="Picture 2" descr="D:\Users\agro29\Downloads\logo-is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55" y="3936250"/>
            <a:ext cx="4787393" cy="2445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72435" y="4435724"/>
            <a:ext cx="239953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cap="all" dirty="0">
                <a:solidFill>
                  <a:srgbClr val="002060"/>
                </a:solidFill>
                <a:latin typeface="Open Sans Condensed"/>
              </a:rPr>
              <a:t>ISO 9001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3560485"/>
            <a:ext cx="42368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52525"/>
                </a:solidFill>
              </a:rPr>
              <a:t> «</a:t>
            </a:r>
            <a:r>
              <a:rPr lang="ru-RU" b="1" dirty="0" smtClean="0">
                <a:solidFill>
                  <a:srgbClr val="252525"/>
                </a:solidFill>
              </a:rPr>
              <a:t>Система </a:t>
            </a:r>
            <a:r>
              <a:rPr lang="ru-RU" b="1" dirty="0">
                <a:solidFill>
                  <a:srgbClr val="252525"/>
                </a:solidFill>
              </a:rPr>
              <a:t>менеджмента </a:t>
            </a:r>
            <a:r>
              <a:rPr lang="ru-RU" b="1" dirty="0" smtClean="0">
                <a:solidFill>
                  <a:srgbClr val="252525"/>
                </a:solidFill>
              </a:rPr>
              <a:t>качества»</a:t>
            </a:r>
            <a:r>
              <a:rPr lang="ru-RU" b="1" dirty="0">
                <a:solidFill>
                  <a:srgbClr val="252525"/>
                </a:solidFill>
              </a:rPr>
              <a:t> </a:t>
            </a:r>
            <a:endParaRPr lang="ru-RU" dirty="0"/>
          </a:p>
        </p:txBody>
      </p:sp>
      <p:pic>
        <p:nvPicPr>
          <p:cNvPr id="11" name="Picture 4" descr="Adobe System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366" y="3589320"/>
            <a:ext cx="1557947" cy="3227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787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3" name="Номер слайда 4"/>
          <p:cNvSpPr txBox="1">
            <a:spLocks noGrp="1"/>
          </p:cNvSpPr>
          <p:nvPr/>
        </p:nvSpPr>
        <p:spPr bwMode="auto">
          <a:xfrm>
            <a:off x="8585551" y="6304204"/>
            <a:ext cx="477838" cy="360363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A96564-5FE3-46B2-A106-8DEEED33485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54018" y="188640"/>
            <a:ext cx="5760640" cy="646331"/>
          </a:xfrm>
          <a:prstGeom prst="rect">
            <a:avLst/>
          </a:prstGeom>
          <a:solidFill>
            <a:srgbClr val="FFCE33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0000" tIns="82800" rIns="54000" bIns="82800" anchor="ctr"/>
          <a:lstStyle>
            <a:defPPr>
              <a:defRPr lang="ru-RU"/>
            </a:defPPr>
            <a:lvl1pPr algn="ctr">
              <a:defRPr b="1" kern="0">
                <a:solidFill>
                  <a:srgbClr val="C00000"/>
                </a:solidFill>
                <a:latin typeface="Calibri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ru-RU" altLang="ru-RU" dirty="0"/>
              <a:t>Реализация федеральной целевой программы</a:t>
            </a:r>
          </a:p>
          <a:p>
            <a:r>
              <a:rPr lang="ru-RU" altLang="ru-RU" dirty="0"/>
              <a:t> «Социальное развитие села до 2013 года» </a:t>
            </a:r>
          </a:p>
        </p:txBody>
      </p:sp>
      <p:pic>
        <p:nvPicPr>
          <p:cNvPr id="9" name="Picture 5" descr="gerb_chuv"/>
          <p:cNvPicPr>
            <a:picLocks noChangeAspect="1" noChangeArrowheads="1" noCrop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89517" y="123015"/>
            <a:ext cx="848861" cy="869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D:\Users\agro31\Pictures\200px-Coat_of_Arms_of_the_Russian_Federation_2_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767" y="39415"/>
            <a:ext cx="853093" cy="93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292542" y="973552"/>
            <a:ext cx="8642349" cy="1952148"/>
          </a:xfrm>
          <a:prstGeom prst="rect">
            <a:avLst/>
          </a:prstGeom>
          <a:gradFill flip="none" rotWithShape="1">
            <a:gsLst>
              <a:gs pos="0">
                <a:srgbClr val="919D1B"/>
              </a:gs>
              <a:gs pos="80000">
                <a:srgbClr val="C9DA26"/>
              </a:gs>
              <a:gs pos="100000">
                <a:srgbClr val="919D1B"/>
              </a:gs>
            </a:gsLst>
            <a:lin ang="2700000" scaled="1"/>
            <a:tileRect/>
          </a:gra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82800" rIns="54000" bIns="82800" anchor="ctr"/>
          <a:lstStyle/>
          <a:p>
            <a:pPr algn="just" eaLnBrk="0" hangingPunct="0">
              <a:lnSpc>
                <a:spcPct val="110000"/>
              </a:lnSpc>
              <a:buClr>
                <a:srgbClr val="FFFF00"/>
              </a:buClr>
              <a:buFont typeface="Wingdings" pitchFamily="2" charset="2"/>
              <a:buNone/>
              <a:defRPr/>
            </a:pPr>
            <a:r>
              <a:rPr lang="ru-RU" sz="1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федеральной целевой программы «Социальное развитие села до 2013 года» начиная с 2003 года из федерального бюджета в республику привлечены субсидии в сумме </a:t>
            </a:r>
            <a:r>
              <a:rPr lang="ru-RU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1382,16</a:t>
            </a:r>
            <a:r>
              <a:rPr lang="ru-RU" sz="1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млн. рублей, в том числе 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развитие </a:t>
            </a:r>
            <a:r>
              <a:rPr lang="ru-RU" sz="1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жилищного строительства – </a:t>
            </a:r>
            <a:r>
              <a:rPr lang="ru-RU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770,03</a:t>
            </a:r>
            <a:r>
              <a:rPr lang="ru-RU" sz="1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млн. рублей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объекты </a:t>
            </a:r>
            <a:r>
              <a:rPr lang="ru-RU" sz="1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инженерной и социальной инфраструктуры – </a:t>
            </a:r>
            <a:r>
              <a:rPr lang="ru-RU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382,55</a:t>
            </a:r>
            <a:r>
              <a:rPr lang="ru-RU" sz="1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млн. рублей, пилотные проекты по комплексной компактной застройке и благоустройству сельских поселений  – </a:t>
            </a:r>
            <a:r>
              <a:rPr lang="ru-RU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229,58</a:t>
            </a:r>
            <a:r>
              <a:rPr lang="ru-RU" sz="1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млн. рублей. 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17" y="5448221"/>
            <a:ext cx="1855814" cy="12208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0"/>
          <p:cNvPicPr>
            <a:picLocks noChangeAspect="1" noChangeArrowheads="1"/>
          </p:cNvPicPr>
          <p:nvPr/>
        </p:nvPicPr>
        <p:blipFill>
          <a:blip r:embed="rId6" cstate="print"/>
          <a:srcRect l="1875" t="12952" b="9285"/>
          <a:stretch>
            <a:fillRect/>
          </a:stretch>
        </p:blipFill>
        <p:spPr bwMode="auto">
          <a:xfrm>
            <a:off x="2395366" y="5622745"/>
            <a:ext cx="1828673" cy="12349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7" cstate="print">
            <a:lum bright="18000" contrast="12000"/>
          </a:blip>
          <a:srcRect/>
          <a:stretch>
            <a:fillRect/>
          </a:stretch>
        </p:blipFill>
        <p:spPr bwMode="auto">
          <a:xfrm>
            <a:off x="4369388" y="5420042"/>
            <a:ext cx="1829304" cy="12772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9" name="Picture 36" descr="D:\Users\agro67\Documents\Фотографии\Николаевское\Открытие 1.jpg"/>
          <p:cNvPicPr>
            <a:picLocks noChangeAspect="1" noChangeArrowheads="1"/>
          </p:cNvPicPr>
          <p:nvPr/>
        </p:nvPicPr>
        <p:blipFill>
          <a:blip r:embed="rId8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101" y="5577507"/>
            <a:ext cx="2035279" cy="12681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7"/>
          <p:cNvSpPr>
            <a:spLocks noChangeArrowheads="1"/>
          </p:cNvSpPr>
          <p:nvPr/>
        </p:nvSpPr>
        <p:spPr bwMode="auto">
          <a:xfrm>
            <a:off x="289517" y="3062177"/>
            <a:ext cx="8642350" cy="744279"/>
          </a:xfrm>
          <a:custGeom>
            <a:avLst/>
            <a:gdLst>
              <a:gd name="T0" fmla="*/ 140328366 w 4305300"/>
              <a:gd name="T1" fmla="*/ 10043810 h 396875"/>
              <a:gd name="T2" fmla="*/ 70164183 w 4305300"/>
              <a:gd name="T3" fmla="*/ 20087541 h 396875"/>
              <a:gd name="T4" fmla="*/ 0 w 4305300"/>
              <a:gd name="T5" fmla="*/ 10043810 h 396875"/>
              <a:gd name="T6" fmla="*/ 70164183 w 4305300"/>
              <a:gd name="T7" fmla="*/ 0 h 3968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19374 w 4305300"/>
              <a:gd name="T13" fmla="*/ 19374 h 396875"/>
              <a:gd name="T14" fmla="*/ 4285926 w 4305300"/>
              <a:gd name="T15" fmla="*/ 377501 h 3968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05300" h="396875">
                <a:moveTo>
                  <a:pt x="66147" y="0"/>
                </a:moveTo>
                <a:lnTo>
                  <a:pt x="4305300" y="0"/>
                </a:lnTo>
                <a:lnTo>
                  <a:pt x="4305300" y="330728"/>
                </a:lnTo>
                <a:cubicBezTo>
                  <a:pt x="4305300" y="367259"/>
                  <a:pt x="4275684" y="396874"/>
                  <a:pt x="4239153" y="396875"/>
                </a:cubicBezTo>
                <a:lnTo>
                  <a:pt x="0" y="396875"/>
                </a:lnTo>
                <a:lnTo>
                  <a:pt x="0" y="66147"/>
                </a:lnTo>
                <a:cubicBezTo>
                  <a:pt x="0" y="29615"/>
                  <a:pt x="29615" y="0"/>
                  <a:pt x="66146" y="0"/>
                </a:cubicBezTo>
                <a:lnTo>
                  <a:pt x="66147" y="0"/>
                </a:lnTo>
                <a:close/>
              </a:path>
            </a:pathLst>
          </a:custGeom>
          <a:solidFill>
            <a:srgbClr val="7BC323">
              <a:alpha val="76862"/>
            </a:srgbClr>
          </a:solidFill>
          <a:ln w="9525" algn="ctr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90000" tIns="82800" rIns="54000" bIns="8280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>
              <a:spcBef>
                <a:spcPct val="0"/>
              </a:spcBef>
              <a:buClr>
                <a:srgbClr val="FFFF00"/>
              </a:buClr>
              <a:buFont typeface="Wingdings" pitchFamily="2" charset="2"/>
              <a:buNone/>
            </a:pPr>
            <a:r>
              <a:rPr kumimoji="1"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За время реализации Программы обеспечено жильем </a:t>
            </a:r>
            <a:r>
              <a:rPr kumimoji="1" lang="ru-RU" alt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4252</a:t>
            </a:r>
            <a:r>
              <a:rPr kumimoji="1"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сельские  семьи, в том числе </a:t>
            </a:r>
            <a:r>
              <a:rPr kumimoji="1" lang="ru-RU" alt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1474</a:t>
            </a:r>
            <a:r>
              <a:rPr kumimoji="1"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молодых семей и молодых специалистов.</a:t>
            </a:r>
          </a:p>
        </p:txBody>
      </p:sp>
      <p:sp>
        <p:nvSpPr>
          <p:cNvPr id="21" name="Rectangle 6"/>
          <p:cNvSpPr>
            <a:spLocks noChangeArrowheads="1"/>
          </p:cNvSpPr>
          <p:nvPr/>
        </p:nvSpPr>
        <p:spPr bwMode="auto">
          <a:xfrm>
            <a:off x="611560" y="3933056"/>
            <a:ext cx="8015709" cy="1080120"/>
          </a:xfrm>
          <a:prstGeom prst="rect">
            <a:avLst/>
          </a:prstGeom>
          <a:solidFill>
            <a:srgbClr val="FFC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82800" rIns="54000" bIns="82800" anchor="ctr"/>
          <a:lstStyle/>
          <a:p>
            <a:pPr algn="ctr" eaLnBrk="0" hangingPunct="0">
              <a:lnSpc>
                <a:spcPct val="110000"/>
              </a:lnSpc>
              <a:buClr>
                <a:srgbClr val="FFFF00"/>
              </a:buClr>
              <a:buFont typeface="Wingdings" pitchFamily="2" charset="2"/>
              <a:buNone/>
              <a:defRPr/>
            </a:pP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Чувашская Республика стала первой из субъектов Российской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</a:p>
          <a:p>
            <a:pPr algn="ctr" eaLnBrk="0" hangingPunct="0">
              <a:lnSpc>
                <a:spcPct val="110000"/>
              </a:lnSpc>
              <a:buClr>
                <a:srgbClr val="FFFF00"/>
              </a:buClr>
              <a:buFont typeface="Wingdings" pitchFamily="2" charset="2"/>
              <a:buNone/>
              <a:defRPr/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привлечению региональных средств (16,7 рубля) в расчете </a:t>
            </a:r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hangingPunct="0">
              <a:lnSpc>
                <a:spcPct val="110000"/>
              </a:lnSpc>
              <a:buClr>
                <a:srgbClr val="FFFF00"/>
              </a:buClr>
              <a:buFont typeface="Wingdings" pitchFamily="2" charset="2"/>
              <a:buNone/>
              <a:defRPr/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рубль средств федерального бюджета</a:t>
            </a:r>
          </a:p>
        </p:txBody>
      </p:sp>
    </p:spTree>
    <p:extLst>
      <p:ext uri="{BB962C8B-B14F-4D97-AF65-F5344CB8AC3E}">
        <p14:creationId xmlns:p14="http://schemas.microsoft.com/office/powerpoint/2010/main" val="3797342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3" name="Номер слайда 4"/>
          <p:cNvSpPr txBox="1">
            <a:spLocks noGrp="1"/>
          </p:cNvSpPr>
          <p:nvPr/>
        </p:nvSpPr>
        <p:spPr bwMode="auto">
          <a:xfrm>
            <a:off x="8388350" y="6308725"/>
            <a:ext cx="477838" cy="360363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A96564-5FE3-46B2-A106-8DEEED33485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539750" y="23495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dirty="0">
                <a:solidFill>
                  <a:srgbClr val="953735"/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611764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 bwMode="auto">
          <a:xfrm>
            <a:off x="1475655" y="61069"/>
            <a:ext cx="6120681" cy="540020"/>
          </a:xfrm>
          <a:prstGeom prst="roundRect">
            <a:avLst>
              <a:gd name="adj" fmla="val 12377"/>
            </a:avLst>
          </a:prstGeom>
          <a:solidFill>
            <a:srgbClr val="FFCE33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82800" rIns="54000" bIns="8280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Эффективность использования земель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 Чувашской Республики</a:t>
            </a:r>
          </a:p>
        </p:txBody>
      </p:sp>
      <p:pic>
        <p:nvPicPr>
          <p:cNvPr id="7" name="Picture 5" descr="gerb_chuv"/>
          <p:cNvPicPr>
            <a:picLocks noChangeAspect="1" noChangeArrowheads="1" noCrop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89517" y="123015"/>
            <a:ext cx="848861" cy="869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D:\Users\agro31\Pictures\200px-Coat_of_Arms_of_the_Russian_Federation_2_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767" y="39415"/>
            <a:ext cx="853093" cy="93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6" name="Диаграмма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3291250"/>
              </p:ext>
            </p:extLst>
          </p:nvPr>
        </p:nvGraphicFramePr>
        <p:xfrm>
          <a:off x="179512" y="1052736"/>
          <a:ext cx="4572000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7" name="Номер слайда 4"/>
          <p:cNvSpPr txBox="1">
            <a:spLocks noGrp="1"/>
          </p:cNvSpPr>
          <p:nvPr/>
        </p:nvSpPr>
        <p:spPr bwMode="auto">
          <a:xfrm>
            <a:off x="8532813" y="6381750"/>
            <a:ext cx="477837" cy="360363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CD2C743D-E551-4A22-93E9-89968A55F57F}" type="slidenum">
              <a:rPr lang="ru-RU" b="1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b="1" dirty="0">
              <a:solidFill>
                <a:prstClr val="black"/>
              </a:solidFill>
            </a:endParaRPr>
          </a:p>
        </p:txBody>
      </p:sp>
      <p:graphicFrame>
        <p:nvGraphicFramePr>
          <p:cNvPr id="28" name="Диаграмма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4609230"/>
              </p:ext>
            </p:extLst>
          </p:nvPr>
        </p:nvGraphicFramePr>
        <p:xfrm>
          <a:off x="4438650" y="100673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9" name="Диаграмма 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242187"/>
              </p:ext>
            </p:extLst>
          </p:nvPr>
        </p:nvGraphicFramePr>
        <p:xfrm>
          <a:off x="4644007" y="3822580"/>
          <a:ext cx="423483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1617517"/>
              </p:ext>
            </p:extLst>
          </p:nvPr>
        </p:nvGraphicFramePr>
        <p:xfrm>
          <a:off x="158247" y="390802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593817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667000" y="2438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484438" y="476250"/>
            <a:ext cx="0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81285" y="5108868"/>
            <a:ext cx="1662715" cy="13711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6087" name="Picture 7" descr="crop08sm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6327" y="3688304"/>
            <a:ext cx="1873250" cy="13798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2264" name="Номер слайда 4"/>
          <p:cNvSpPr txBox="1">
            <a:spLocks noGrp="1"/>
          </p:cNvSpPr>
          <p:nvPr/>
        </p:nvSpPr>
        <p:spPr bwMode="auto">
          <a:xfrm>
            <a:off x="8581231" y="6437365"/>
            <a:ext cx="477837" cy="360363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F19AF783-1012-40BC-9D1C-EE537F759AE5}" type="slidenum">
              <a:rPr lang="ru-RU" b="1">
                <a:solidFill>
                  <a:srgbClr val="000000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46103" name="Rectangle 23"/>
          <p:cNvSpPr>
            <a:spLocks noChangeArrowheads="1"/>
          </p:cNvSpPr>
          <p:nvPr/>
        </p:nvSpPr>
        <p:spPr bwMode="auto">
          <a:xfrm>
            <a:off x="179512" y="1124744"/>
            <a:ext cx="8640762" cy="504825"/>
          </a:xfrm>
          <a:prstGeom prst="rect">
            <a:avLst/>
          </a:prstGeom>
          <a:gradFill rotWithShape="0">
            <a:gsLst>
              <a:gs pos="0">
                <a:srgbClr val="800000">
                  <a:gamma/>
                  <a:shade val="46275"/>
                  <a:invGamma/>
                </a:srgbClr>
              </a:gs>
              <a:gs pos="100000">
                <a:srgbClr val="800000"/>
              </a:gs>
            </a:gsLst>
            <a:lin ang="0" scaled="1"/>
          </a:gradFill>
          <a:ln w="57150" cap="sq" algn="ctr">
            <a:noFill/>
            <a:miter lim="800000"/>
            <a:headEnd/>
            <a:tailEnd/>
          </a:ln>
          <a:effectLst>
            <a:outerShdw dist="53882" dir="2700000" algn="ctr" rotWithShape="0">
              <a:srgbClr val="000066"/>
            </a:outerShdw>
          </a:effectLst>
        </p:spPr>
        <p:txBody>
          <a:bodyPr lIns="90000" tIns="82800" rIns="54000" bIns="82800" anchor="ctr" anchorCtr="1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G_Benguiat" pitchFamily="34" charset="0"/>
              <a:buNone/>
              <a:defRPr/>
            </a:pPr>
            <a:r>
              <a:rPr lang="ru-RU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Доля сельского хозяйства в валовом региональном продукте – </a:t>
            </a:r>
            <a:r>
              <a:rPr lang="ru-RU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8,3% </a:t>
            </a:r>
            <a:r>
              <a:rPr lang="ru-RU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(</a:t>
            </a:r>
            <a:r>
              <a:rPr lang="ru-RU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2013 </a:t>
            </a:r>
            <a:r>
              <a:rPr lang="ru-RU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г.)</a:t>
            </a:r>
          </a:p>
        </p:txBody>
      </p:sp>
      <p:sp>
        <p:nvSpPr>
          <p:cNvPr id="46088" name="Rectangle 8"/>
          <p:cNvSpPr>
            <a:spLocks noChangeArrowheads="1"/>
          </p:cNvSpPr>
          <p:nvPr/>
        </p:nvSpPr>
        <p:spPr bwMode="auto">
          <a:xfrm>
            <a:off x="-23750" y="3704690"/>
            <a:ext cx="3820542" cy="2554545"/>
          </a:xfrm>
          <a:prstGeom prst="rect">
            <a:avLst/>
          </a:prstGeom>
          <a:solidFill>
            <a:schemeClr val="bg1">
              <a:alpha val="41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G_Benguiat" pitchFamily="34" charset="0"/>
              <a:buNone/>
              <a:defRPr/>
            </a:pPr>
            <a:endParaRPr lang="en-US" sz="2000" i="1" dirty="0">
              <a:solidFill>
                <a:srgbClr val="800000"/>
              </a:solidFill>
            </a:endParaRPr>
          </a:p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G_Benguiat" pitchFamily="34" charset="0"/>
              <a:buNone/>
              <a:defRPr/>
            </a:pPr>
            <a:r>
              <a:rPr lang="ru-RU" sz="20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Основная специализация сельского хозяйства – производство зерна, картофелеводство, </a:t>
            </a:r>
            <a:r>
              <a:rPr lang="ru-RU" sz="20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овощеводство, </a:t>
            </a:r>
            <a:endParaRPr lang="ru-RU" sz="2000" b="1" i="1" dirty="0">
              <a:solidFill>
                <a:srgbClr val="8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G_Benguiat" pitchFamily="34" charset="0"/>
              <a:buNone/>
              <a:defRPr/>
            </a:pPr>
            <a:r>
              <a:rPr lang="ru-RU" sz="20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мясомолочное скотоводство, свиноводство и птицеводство</a:t>
            </a:r>
            <a:endParaRPr lang="en-US" sz="2000" b="1" i="1" dirty="0">
              <a:solidFill>
                <a:srgbClr val="8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</p:txBody>
      </p:sp>
      <p:sp>
        <p:nvSpPr>
          <p:cNvPr id="18" name="Rectangle 78"/>
          <p:cNvSpPr>
            <a:spLocks noChangeArrowheads="1"/>
          </p:cNvSpPr>
          <p:nvPr/>
        </p:nvSpPr>
        <p:spPr bwMode="auto">
          <a:xfrm>
            <a:off x="161840" y="1976068"/>
            <a:ext cx="8640761" cy="533400"/>
          </a:xfrm>
          <a:prstGeom prst="rect">
            <a:avLst/>
          </a:prstGeom>
          <a:gradFill rotWithShape="0">
            <a:gsLst>
              <a:gs pos="0">
                <a:srgbClr val="800000">
                  <a:gamma/>
                  <a:shade val="46275"/>
                  <a:invGamma/>
                </a:srgbClr>
              </a:gs>
              <a:gs pos="100000">
                <a:srgbClr val="800000"/>
              </a:gs>
            </a:gsLst>
            <a:lin ang="0" scaled="1"/>
          </a:gradFill>
          <a:ln w="57150" cap="sq" algn="ctr">
            <a:noFill/>
            <a:miter lim="800000"/>
            <a:headEnd/>
            <a:tailEnd/>
          </a:ln>
          <a:effectLst>
            <a:outerShdw dist="53882" dir="2700000" algn="ctr" rotWithShape="0">
              <a:srgbClr val="000066"/>
            </a:outerShdw>
          </a:effectLst>
        </p:spPr>
        <p:txBody>
          <a:bodyPr lIns="90000" tIns="82800" rIns="54000" bIns="82800" anchor="ctr" anchorCtr="1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G_Benguiat" pitchFamily="34" charset="0"/>
              <a:buNone/>
            </a:pPr>
            <a:r>
              <a:rPr lang="ru-RU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Доля жителей в сельской местности </a:t>
            </a:r>
            <a:r>
              <a:rPr lang="ru-RU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составляет - </a:t>
            </a:r>
            <a:r>
              <a:rPr lang="ru-RU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39,3 </a:t>
            </a:r>
            <a:r>
              <a:rPr lang="ru-RU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%</a:t>
            </a:r>
            <a:endParaRPr lang="ru-RU" b="1" i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21" name="Picture 2" descr="D:\Users\agro31\Pictures\200px-Coat_of_Arms_of_the_Russian_Federation_2_sv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767" y="39415"/>
            <a:ext cx="853093" cy="93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 bwMode="auto">
          <a:xfrm>
            <a:off x="1259632" y="188640"/>
            <a:ext cx="6624736" cy="709327"/>
          </a:xfrm>
          <a:prstGeom prst="roundRect">
            <a:avLst>
              <a:gd name="adj" fmla="val 12377"/>
            </a:avLst>
          </a:prstGeom>
          <a:solidFill>
            <a:srgbClr val="FFCE33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82800" rIns="54000" bIns="8280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Агропромышленный комплекс Чувашской Республики</a:t>
            </a:r>
          </a:p>
        </p:txBody>
      </p:sp>
      <p:pic>
        <p:nvPicPr>
          <p:cNvPr id="14" name="Picture 5" descr="gerb_chuv"/>
          <p:cNvPicPr>
            <a:picLocks noChangeAspect="1" noChangeArrowheads="1" noCrop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251520" y="123015"/>
            <a:ext cx="848861" cy="869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 descr="D:\Users\agro31\Pictures\овощи\P921014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717768"/>
            <a:ext cx="1701210" cy="13400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</p:pic>
      <p:pic>
        <p:nvPicPr>
          <p:cNvPr id="9219" name="Picture 3" descr="D:\Users\agro31\Pictures\Акконд-агро\1-52-big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327" y="5138526"/>
            <a:ext cx="1873250" cy="13083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</p:pic>
      <p:pic>
        <p:nvPicPr>
          <p:cNvPr id="9220" name="Picture 4" descr="D:\Users\agro31\Pictures\картофель\P921013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577" y="3688304"/>
            <a:ext cx="1751708" cy="13798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</p:pic>
      <p:pic>
        <p:nvPicPr>
          <p:cNvPr id="17" name="Picture 7" descr="IMG_8869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578" y="5143788"/>
            <a:ext cx="1741650" cy="13030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" name="Rectangle 78"/>
          <p:cNvSpPr>
            <a:spLocks noChangeArrowheads="1"/>
          </p:cNvSpPr>
          <p:nvPr/>
        </p:nvSpPr>
        <p:spPr bwMode="auto">
          <a:xfrm>
            <a:off x="179513" y="2906797"/>
            <a:ext cx="8640761" cy="533400"/>
          </a:xfrm>
          <a:prstGeom prst="rect">
            <a:avLst/>
          </a:prstGeom>
          <a:gradFill rotWithShape="0">
            <a:gsLst>
              <a:gs pos="0">
                <a:srgbClr val="800000">
                  <a:gamma/>
                  <a:shade val="46275"/>
                  <a:invGamma/>
                </a:srgbClr>
              </a:gs>
              <a:gs pos="100000">
                <a:srgbClr val="800000"/>
              </a:gs>
            </a:gsLst>
            <a:lin ang="0" scaled="1"/>
          </a:gradFill>
          <a:ln w="57150" cap="sq" algn="ctr">
            <a:noFill/>
            <a:miter lim="800000"/>
            <a:headEnd/>
            <a:tailEnd/>
          </a:ln>
          <a:effectLst>
            <a:outerShdw dist="53882" dir="2700000" algn="ctr" rotWithShape="0">
              <a:srgbClr val="000066"/>
            </a:outerShdw>
          </a:effectLst>
        </p:spPr>
        <p:txBody>
          <a:bodyPr lIns="90000" tIns="82800" rIns="54000" bIns="82800" anchor="ctr" anchorCtr="1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G_Benguiat" pitchFamily="34" charset="0"/>
              <a:buNone/>
            </a:pPr>
            <a:r>
              <a:rPr lang="ru-RU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16,5% населения заняты в агропромышленном комплексе</a:t>
            </a:r>
            <a:endParaRPr lang="ru-RU" b="1" i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652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 bwMode="auto">
          <a:xfrm>
            <a:off x="1691679" y="161123"/>
            <a:ext cx="6048673" cy="603581"/>
          </a:xfrm>
          <a:prstGeom prst="roundRect">
            <a:avLst>
              <a:gd name="adj" fmla="val 12377"/>
            </a:avLst>
          </a:prstGeom>
          <a:solidFill>
            <a:srgbClr val="FFCE33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82800" rIns="54000" bIns="8280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/>
              </a:rPr>
              <a:t>Структура продукции сельского хозяйства в 2014 г.</a:t>
            </a:r>
          </a:p>
        </p:txBody>
      </p:sp>
      <p:sp>
        <p:nvSpPr>
          <p:cNvPr id="9" name="Rectangle 23"/>
          <p:cNvSpPr>
            <a:spLocks noChangeArrowheads="1"/>
          </p:cNvSpPr>
          <p:nvPr/>
        </p:nvSpPr>
        <p:spPr bwMode="auto">
          <a:xfrm>
            <a:off x="265865" y="4797152"/>
            <a:ext cx="8649106" cy="1404738"/>
          </a:xfrm>
          <a:prstGeom prst="rect">
            <a:avLst/>
          </a:prstGeom>
          <a:gradFill rotWithShape="0">
            <a:gsLst>
              <a:gs pos="0">
                <a:srgbClr val="800000">
                  <a:gamma/>
                  <a:shade val="46275"/>
                  <a:invGamma/>
                </a:srgbClr>
              </a:gs>
              <a:gs pos="100000">
                <a:srgbClr val="800000"/>
              </a:gs>
            </a:gsLst>
            <a:lin ang="0" scaled="1"/>
          </a:gradFill>
          <a:ln w="57150" cap="sq" algn="ctr">
            <a:noFill/>
            <a:miter lim="800000"/>
            <a:headEnd/>
            <a:tailEnd/>
          </a:ln>
          <a:effectLst>
            <a:outerShdw dist="53882" dir="2700000" algn="ctr" rotWithShape="0">
              <a:srgbClr val="000066"/>
            </a:outerShdw>
          </a:effectLst>
        </p:spPr>
        <p:txBody>
          <a:bodyPr lIns="90000" tIns="82800" rIns="54000" bIns="82800" anchor="ctr" anchorCtr="1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G_Benguiat" pitchFamily="34" charset="0"/>
              <a:buNone/>
              <a:defRPr/>
            </a:pPr>
            <a:r>
              <a:rPr lang="ru-RU" sz="20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Доля производства продукции сельского хозяйства Чувашской Республики в объеме производства продукции сельского хозяйства </a:t>
            </a:r>
            <a:r>
              <a:rPr lang="ru-RU" sz="2000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Российской Федерации – более 1%</a:t>
            </a:r>
            <a:endParaRPr lang="ru-RU" sz="2000" b="1" i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 bwMode="auto">
          <a:xfrm>
            <a:off x="8532813" y="6381750"/>
            <a:ext cx="477837" cy="360363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174AF1FB-5BF6-4461-93D7-ADEE0F31ABDA}" type="slidenum">
              <a:rPr lang="ru-RU" b="1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 b="1" dirty="0">
              <a:solidFill>
                <a:prstClr val="black"/>
              </a:solidFill>
            </a:endParaRPr>
          </a:p>
        </p:txBody>
      </p:sp>
      <p:graphicFrame>
        <p:nvGraphicFramePr>
          <p:cNvPr id="10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6816217"/>
              </p:ext>
            </p:extLst>
          </p:nvPr>
        </p:nvGraphicFramePr>
        <p:xfrm>
          <a:off x="-108520" y="911275"/>
          <a:ext cx="5968975" cy="34512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1" name="Лист" r:id="rId4" imgW="5438857" imgH="3286170" progId="Excel.Sheet.8">
                  <p:embed/>
                </p:oleObj>
              </mc:Choice>
              <mc:Fallback>
                <p:oleObj name="Лист" r:id="rId4" imgW="5438857" imgH="3286170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08520" y="911275"/>
                        <a:ext cx="5968975" cy="34512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Скругленный прямоугольник 10"/>
          <p:cNvSpPr/>
          <p:nvPr/>
        </p:nvSpPr>
        <p:spPr>
          <a:xfrm>
            <a:off x="4590418" y="1196753"/>
            <a:ext cx="4374070" cy="10908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Растениеводство</a:t>
            </a:r>
            <a:endParaRPr lang="ru-RU" sz="24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590418" y="2636912"/>
            <a:ext cx="4374069" cy="99099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Животноводство</a:t>
            </a:r>
            <a:endParaRPr lang="ru-RU" sz="24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5" descr="gerb_chuv"/>
          <p:cNvPicPr>
            <a:picLocks noChangeAspect="1" noChangeArrowheads="1" noCrop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289517" y="123015"/>
            <a:ext cx="848861" cy="869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D:\Users\agro31\Pictures\200px-Coat_of_Arms_of_the_Russian_Federation_2_svg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767" y="39415"/>
            <a:ext cx="853093" cy="93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8738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 bwMode="auto">
          <a:xfrm>
            <a:off x="713947" y="992249"/>
            <a:ext cx="7797080" cy="504056"/>
          </a:xfrm>
          <a:prstGeom prst="roundRect">
            <a:avLst>
              <a:gd name="adj" fmla="val 12377"/>
            </a:avLst>
          </a:prstGeom>
          <a:solidFill>
            <a:srgbClr val="FFCE33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82800" rIns="54000" bIns="82800" anchor="ctr"/>
          <a:lstStyle/>
          <a:p>
            <a:pPr algn="ctr">
              <a:defRPr/>
            </a:pPr>
            <a:r>
              <a:rPr lang="ru-RU" altLang="ru-RU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Индекс производства продукции сельского хозяйства </a:t>
            </a:r>
            <a:r>
              <a:rPr lang="ru-RU" altLang="ru-RU" b="1" i="1" dirty="0">
                <a:solidFill>
                  <a:prstClr val="black">
                    <a:lumMod val="95000"/>
                    <a:lumOff val="5000"/>
                  </a:prstClr>
                </a:solidFill>
              </a:rPr>
              <a:t>(в 2014 году, %)</a:t>
            </a: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1547664" y="109538"/>
            <a:ext cx="6408712" cy="655166"/>
          </a:xfrm>
          <a:prstGeom prst="roundRect">
            <a:avLst/>
          </a:prstGeom>
          <a:solidFill>
            <a:srgbClr val="FFCE33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82800" rIns="54000" bIns="82800" anchor="ctr"/>
          <a:lstStyle/>
          <a:p>
            <a:pPr algn="ctr"/>
            <a:r>
              <a:rPr lang="ru-RU" altLang="ru-RU" b="1" dirty="0">
                <a:solidFill>
                  <a:srgbClr val="C00000"/>
                </a:solidFill>
                <a:latin typeface="Arial"/>
              </a:rPr>
              <a:t>Итоги работы агропромышленного комплекса</a:t>
            </a:r>
          </a:p>
        </p:txBody>
      </p:sp>
      <p:graphicFrame>
        <p:nvGraphicFramePr>
          <p:cNvPr id="3079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1009655"/>
              </p:ext>
            </p:extLst>
          </p:nvPr>
        </p:nvGraphicFramePr>
        <p:xfrm>
          <a:off x="1331913" y="1497013"/>
          <a:ext cx="7170737" cy="3824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1" name="Лист" r:id="rId4" imgW="6648512" imgH="3933900" progId="Excel.Sheet.8">
                  <p:embed/>
                </p:oleObj>
              </mc:Choice>
              <mc:Fallback>
                <p:oleObj name="Лист" r:id="rId4" imgW="6648512" imgH="3933900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1497013"/>
                        <a:ext cx="7170737" cy="3824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5" descr="gerb_chuv"/>
          <p:cNvPicPr>
            <a:picLocks noChangeAspect="1" noChangeArrowheads="1" noCrop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289517" y="123015"/>
            <a:ext cx="848861" cy="869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D:\Users\agro31\Pictures\200px-Coat_of_Arms_of_the_Russian_Federation_2_svg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767" y="39415"/>
            <a:ext cx="853093" cy="93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 bwMode="auto">
          <a:xfrm>
            <a:off x="107504" y="5733255"/>
            <a:ext cx="8358809" cy="828675"/>
          </a:xfrm>
          <a:prstGeom prst="roundRect">
            <a:avLst>
              <a:gd name="adj" fmla="val 12377"/>
            </a:avLst>
          </a:prstGeom>
          <a:solidFill>
            <a:srgbClr val="E8EFA3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0000" tIns="82800" rIns="54000" bIns="82800" anchor="ctr"/>
          <a:lstStyle/>
          <a:p>
            <a:pPr indent="457200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Arabic Typesetting" panose="03020402040406030203" pitchFamily="66" charset="-78"/>
              </a:rPr>
              <a:t>В январе-мае этого года сельское хозяйство республики также демонстрирует рост на </a:t>
            </a:r>
            <a:r>
              <a:rPr lang="ru-RU" sz="2000" b="1" u="sng" dirty="0">
                <a:solidFill>
                  <a:srgbClr val="FF0000"/>
                </a:solidFill>
                <a:latin typeface="Times New Roman"/>
                <a:ea typeface="Calibri"/>
                <a:cs typeface="Arabic Typesetting" panose="03020402040406030203" pitchFamily="66" charset="-78"/>
              </a:rPr>
              <a:t>2,1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Arabic Typesetting" panose="03020402040406030203" pitchFamily="66" charset="-78"/>
              </a:rPr>
              <a:t>%, в том числе </a:t>
            </a:r>
            <a:r>
              <a:rPr lang="ru-RU" b="1" u="sng" dirty="0">
                <a:solidFill>
                  <a:srgbClr val="002060"/>
                </a:solidFill>
                <a:latin typeface="Times New Roman"/>
                <a:ea typeface="Calibri"/>
                <a:cs typeface="Arabic Typesetting" panose="03020402040406030203" pitchFamily="66" charset="-78"/>
              </a:rPr>
              <a:t>мяса – на 8%, молока – на 1%.</a:t>
            </a:r>
            <a:endParaRPr lang="ru-RU" b="1" u="sng" dirty="0">
              <a:solidFill>
                <a:srgbClr val="002060"/>
              </a:solidFill>
              <a:ea typeface="Calibri"/>
              <a:cs typeface="Arabic Typesetting" panose="03020402040406030203" pitchFamily="66" charset="-78"/>
            </a:endParaRPr>
          </a:p>
        </p:txBody>
      </p:sp>
      <p:sp>
        <p:nvSpPr>
          <p:cNvPr id="6" name="Номер слайда 4"/>
          <p:cNvSpPr txBox="1">
            <a:spLocks noGrp="1"/>
          </p:cNvSpPr>
          <p:nvPr/>
        </p:nvSpPr>
        <p:spPr bwMode="auto">
          <a:xfrm>
            <a:off x="8532813" y="6381750"/>
            <a:ext cx="477837" cy="360363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A796B090-736C-48D4-9A0F-3889C16CA9FA}" type="slidenum">
              <a:rPr lang="ru-RU" b="1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626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 bwMode="auto">
          <a:xfrm>
            <a:off x="1259632" y="188640"/>
            <a:ext cx="6768752" cy="720080"/>
          </a:xfrm>
          <a:prstGeom prst="roundRect">
            <a:avLst>
              <a:gd name="adj" fmla="val 12377"/>
            </a:avLst>
          </a:prstGeom>
          <a:solidFill>
            <a:srgbClr val="FFCE33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82800" rIns="54000" bIns="828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C00000"/>
                </a:solidFill>
              </a:rPr>
              <a:t>Животноводство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8" name="Picture 2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6"/>
          <a:stretch>
            <a:fillRect/>
          </a:stretch>
        </p:blipFill>
        <p:spPr bwMode="auto">
          <a:xfrm>
            <a:off x="202018" y="3964038"/>
            <a:ext cx="2005428" cy="13371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</p:pic>
      <p:pic>
        <p:nvPicPr>
          <p:cNvPr id="10" name="Picture 2" descr="D:\Users\agro31\Pictures\200px-Coat_of_Arms_of_the_Russian_Federation_2_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167" y="191815"/>
            <a:ext cx="853093" cy="93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gerb_chuv"/>
          <p:cNvPicPr>
            <a:picLocks noChangeAspect="1" noChangeArrowheads="1" noCrop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251520" y="123015"/>
            <a:ext cx="848861" cy="869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Номер слайда 4"/>
          <p:cNvSpPr txBox="1">
            <a:spLocks noGrp="1"/>
          </p:cNvSpPr>
          <p:nvPr/>
        </p:nvSpPr>
        <p:spPr bwMode="auto">
          <a:xfrm>
            <a:off x="8605782" y="6353968"/>
            <a:ext cx="477837" cy="360363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2C743D-E551-4A22-93E9-89968A55F57F}" type="slidenum">
              <a:rPr kumimoji="0" lang="ru-RU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 bwMode="auto">
          <a:xfrm>
            <a:off x="3707904" y="1227042"/>
            <a:ext cx="3744416" cy="99672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kern="0" dirty="0" smtClean="0">
              <a:solidFill>
                <a:schemeClr val="tx1"/>
              </a:solidFill>
              <a:latin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 smtClean="0">
                <a:solidFill>
                  <a:schemeClr val="tx1"/>
                </a:solidFill>
                <a:latin typeface="Calibri"/>
              </a:rPr>
              <a:t>Рост производства мяса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uLnTx/>
              <a:uFillTx/>
              <a:latin typeface="Calibri"/>
            </a:endParaRPr>
          </a:p>
        </p:txBody>
      </p:sp>
      <p:sp>
        <p:nvSpPr>
          <p:cNvPr id="2" name="Выноска со стрелкой вверх 1"/>
          <p:cNvSpPr/>
          <p:nvPr/>
        </p:nvSpPr>
        <p:spPr>
          <a:xfrm>
            <a:off x="2339752" y="2420888"/>
            <a:ext cx="3096344" cy="3607191"/>
          </a:xfrm>
          <a:prstGeom prst="up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Птицеводство</a:t>
            </a:r>
            <a:endParaRPr lang="ru-RU" dirty="0" smtClean="0"/>
          </a:p>
          <a:p>
            <a:pPr algn="ctr"/>
            <a:r>
              <a:rPr lang="ru-RU" dirty="0" smtClean="0"/>
              <a:t>(ООО «Агрохолдинг «Юрма», ОАО «Чувашский бройлер», Акашевская птицефабрика</a:t>
            </a:r>
            <a:endParaRPr lang="ru-RU" dirty="0"/>
          </a:p>
        </p:txBody>
      </p:sp>
      <p:sp>
        <p:nvSpPr>
          <p:cNvPr id="22" name="Выноска со стрелкой вверх 21"/>
          <p:cNvSpPr/>
          <p:nvPr/>
        </p:nvSpPr>
        <p:spPr>
          <a:xfrm>
            <a:off x="5580112" y="2420888"/>
            <a:ext cx="3503507" cy="3607192"/>
          </a:xfrm>
          <a:prstGeom prst="up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dk1"/>
                </a:solidFill>
              </a:rPr>
              <a:t>Свиноводство</a:t>
            </a:r>
          </a:p>
          <a:p>
            <a:pPr algn="ctr"/>
            <a:r>
              <a:rPr lang="ru-RU" dirty="0">
                <a:solidFill>
                  <a:schemeClr val="dk1"/>
                </a:solidFill>
              </a:rPr>
              <a:t>(ООО «Авангард» </a:t>
            </a:r>
            <a:endParaRPr lang="ru-RU" dirty="0" smtClean="0">
              <a:solidFill>
                <a:schemeClr val="dk1"/>
              </a:solidFill>
            </a:endParaRPr>
          </a:p>
          <a:p>
            <a:pPr algn="ctr"/>
            <a:r>
              <a:rPr lang="ru-RU" dirty="0" smtClean="0">
                <a:solidFill>
                  <a:schemeClr val="dk1"/>
                </a:solidFill>
              </a:rPr>
              <a:t>«</a:t>
            </a:r>
            <a:r>
              <a:rPr lang="ru-RU" dirty="0">
                <a:solidFill>
                  <a:schemeClr val="dk1"/>
                </a:solidFill>
              </a:rPr>
              <a:t>Цивильский бекон», </a:t>
            </a:r>
            <a:endParaRPr lang="ru-RU" dirty="0" smtClean="0">
              <a:solidFill>
                <a:schemeClr val="dk1"/>
              </a:solidFill>
            </a:endParaRPr>
          </a:p>
          <a:p>
            <a:pPr algn="ctr"/>
            <a:r>
              <a:rPr lang="ru-RU" dirty="0" smtClean="0">
                <a:solidFill>
                  <a:schemeClr val="dk1"/>
                </a:solidFill>
              </a:rPr>
              <a:t>ОАО </a:t>
            </a:r>
            <a:r>
              <a:rPr lang="ru-RU" dirty="0">
                <a:solidFill>
                  <a:schemeClr val="dk1"/>
                </a:solidFill>
              </a:rPr>
              <a:t>«Вурнарский мясокомбинат</a:t>
            </a:r>
            <a:r>
              <a:rPr lang="ru-RU" dirty="0" smtClean="0">
                <a:solidFill>
                  <a:schemeClr val="dk1"/>
                </a:solidFill>
              </a:rPr>
              <a:t>»,</a:t>
            </a:r>
          </a:p>
          <a:p>
            <a:pPr algn="ctr"/>
            <a:r>
              <a:rPr lang="ru-RU" dirty="0" smtClean="0">
                <a:solidFill>
                  <a:schemeClr val="dk1"/>
                </a:solidFill>
              </a:rPr>
              <a:t> </a:t>
            </a:r>
            <a:r>
              <a:rPr lang="ru-RU" dirty="0">
                <a:solidFill>
                  <a:schemeClr val="dk1"/>
                </a:solidFill>
              </a:rPr>
              <a:t>ООО «Сувар-2</a:t>
            </a:r>
            <a:r>
              <a:rPr lang="ru-RU" dirty="0" smtClean="0">
                <a:solidFill>
                  <a:schemeClr val="dk1"/>
                </a:solidFill>
              </a:rPr>
              <a:t>»,</a:t>
            </a:r>
          </a:p>
          <a:p>
            <a:pPr algn="ctr"/>
            <a:r>
              <a:rPr lang="ru-RU" dirty="0" smtClean="0">
                <a:solidFill>
                  <a:schemeClr val="dk1"/>
                </a:solidFill>
              </a:rPr>
              <a:t> </a:t>
            </a:r>
            <a:r>
              <a:rPr lang="ru-RU" dirty="0">
                <a:solidFill>
                  <a:schemeClr val="dk1"/>
                </a:solidFill>
              </a:rPr>
              <a:t>ЗАО «Прогресс»</a:t>
            </a:r>
          </a:p>
        </p:txBody>
      </p:sp>
      <p:pic>
        <p:nvPicPr>
          <p:cNvPr id="23" name="Picture 7" descr="Поросенок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75" y="2580557"/>
            <a:ext cx="2008184" cy="13974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 descr="D:\Users\agro31\Pictures\птица\IMG_0792_resiz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27042"/>
            <a:ext cx="2008047" cy="13378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</p:pic>
      <p:pic>
        <p:nvPicPr>
          <p:cNvPr id="24" name="Рисунок 19" descr="PB150478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18" y="5301208"/>
            <a:ext cx="1985541" cy="14537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4896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3" name="Номер слайда 4"/>
          <p:cNvSpPr txBox="1">
            <a:spLocks noGrp="1"/>
          </p:cNvSpPr>
          <p:nvPr/>
        </p:nvSpPr>
        <p:spPr bwMode="auto">
          <a:xfrm>
            <a:off x="8388350" y="6308725"/>
            <a:ext cx="477838" cy="360363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fld id="{A1E21C2C-44BF-4D1A-9CE4-BFE0B1E56DEE}" type="slidenum">
              <a:rPr lang="ru-RU"/>
              <a:pPr algn="ctr">
                <a:defRPr/>
              </a:pPr>
              <a:t>7</a:t>
            </a:fld>
            <a:endParaRPr lang="ru-RU" dirty="0"/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7" t="10593" b="6860"/>
          <a:stretch>
            <a:fillRect/>
          </a:stretch>
        </p:blipFill>
        <p:spPr bwMode="auto">
          <a:xfrm>
            <a:off x="6443663" y="5769940"/>
            <a:ext cx="1480466" cy="10880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 descr="ba362940131368d866d32fb6ca6ef13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064" y="5763644"/>
            <a:ext cx="1613000" cy="11107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8204" name="Picture 12" descr="D:\Users\agro31\Pictures\Фермы\Новый Путь\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883" y="5752062"/>
            <a:ext cx="1551063" cy="10977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</p:pic>
      <p:pic>
        <p:nvPicPr>
          <p:cNvPr id="16" name="Picture 2" descr="D:\Users\agro31\Pictures\200px-Coat_of_Arms_of_the_Russian_Federation_2_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167" y="191815"/>
            <a:ext cx="853093" cy="93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gerb_chuv"/>
          <p:cNvPicPr>
            <a:picLocks noChangeAspect="1" noChangeArrowheads="1" noCrop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251520" y="123015"/>
            <a:ext cx="848861" cy="869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Скругленный прямоугольник 19"/>
          <p:cNvSpPr/>
          <p:nvPr/>
        </p:nvSpPr>
        <p:spPr bwMode="auto">
          <a:xfrm>
            <a:off x="1259632" y="188640"/>
            <a:ext cx="6768752" cy="720080"/>
          </a:xfrm>
          <a:prstGeom prst="roundRect">
            <a:avLst>
              <a:gd name="adj" fmla="val 12377"/>
            </a:avLst>
          </a:prstGeom>
          <a:solidFill>
            <a:srgbClr val="FFCE33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82800" rIns="54000" bIns="828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C00000"/>
                </a:solidFill>
              </a:rPr>
              <a:t>Молочное животноводство</a:t>
            </a:r>
            <a:endParaRPr lang="ru-RU" sz="2800" b="1" dirty="0">
              <a:solidFill>
                <a:srgbClr val="C00000"/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113309" y="2420888"/>
            <a:ext cx="6330354" cy="3168352"/>
            <a:chOff x="410309" y="1412776"/>
            <a:chExt cx="6111759" cy="3450652"/>
          </a:xfrm>
        </p:grpSpPr>
        <p:sp>
          <p:nvSpPr>
            <p:cNvPr id="4" name="Стрелка вниз 3"/>
            <p:cNvSpPr/>
            <p:nvPr/>
          </p:nvSpPr>
          <p:spPr>
            <a:xfrm rot="16200000">
              <a:off x="5834508" y="1628800"/>
              <a:ext cx="720080" cy="648072"/>
            </a:xfrm>
            <a:prstGeom prst="down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 anchorCtr="1"/>
            <a:lstStyle/>
            <a:p>
              <a:pPr algn="ctr">
                <a:defRPr/>
              </a:pP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21" name="Стрелка вниз 20"/>
            <p:cNvSpPr/>
            <p:nvPr/>
          </p:nvSpPr>
          <p:spPr>
            <a:xfrm rot="16200000">
              <a:off x="5834508" y="2661109"/>
              <a:ext cx="720080" cy="648072"/>
            </a:xfrm>
            <a:prstGeom prst="down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 anchorCtr="1"/>
            <a:lstStyle/>
            <a:p>
              <a:pPr algn="ctr">
                <a:defRPr/>
              </a:pP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22" name="Прямоугольник 21"/>
            <p:cNvSpPr/>
            <p:nvPr/>
          </p:nvSpPr>
          <p:spPr bwMode="auto">
            <a:xfrm>
              <a:off x="410309" y="3501008"/>
              <a:ext cx="5370197" cy="574179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 anchorCtr="1"/>
            <a:lstStyle/>
            <a:p>
              <a:pPr algn="ctr"/>
              <a:r>
                <a:rPr lang="ru-RU" b="1" dirty="0">
                  <a:solidFill>
                    <a:schemeClr val="tx1"/>
                  </a:solidFill>
                </a:rPr>
                <a:t>Соблюдение технологии заготовки и хранения кормов</a:t>
              </a:r>
            </a:p>
          </p:txBody>
        </p:sp>
        <p:sp>
          <p:nvSpPr>
            <p:cNvPr id="23" name="Прямоугольник 22"/>
            <p:cNvSpPr/>
            <p:nvPr/>
          </p:nvSpPr>
          <p:spPr bwMode="auto">
            <a:xfrm>
              <a:off x="425938" y="4221088"/>
              <a:ext cx="5307738" cy="574179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 anchorCtr="1"/>
            <a:lstStyle/>
            <a:p>
              <a:pPr algn="ctr">
                <a:defRPr/>
              </a:pPr>
              <a:r>
                <a:rPr lang="ru-RU" b="1" dirty="0" smtClean="0">
                  <a:solidFill>
                    <a:schemeClr val="tx1"/>
                  </a:solidFill>
                </a:rPr>
                <a:t>Селекционно-племенная работа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24" name="Прямоугольник 23"/>
            <p:cNvSpPr/>
            <p:nvPr/>
          </p:nvSpPr>
          <p:spPr bwMode="auto">
            <a:xfrm>
              <a:off x="425939" y="1412776"/>
              <a:ext cx="5370196" cy="108012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 anchorCtr="1"/>
            <a:lstStyle/>
            <a:p>
              <a:pPr algn="ctr">
                <a:defRPr/>
              </a:pPr>
              <a:r>
                <a:rPr lang="ru-RU" b="1" dirty="0">
                  <a:solidFill>
                    <a:schemeClr val="tx1"/>
                  </a:solidFill>
                </a:rPr>
                <a:t>Предоставление субсидий на возмещение части затрат сельскохозяйственных товаропроизводителей на 1 литр реализованного молока</a:t>
              </a:r>
            </a:p>
          </p:txBody>
        </p:sp>
        <p:sp>
          <p:nvSpPr>
            <p:cNvPr id="25" name="Прямоугольник 24"/>
            <p:cNvSpPr/>
            <p:nvPr/>
          </p:nvSpPr>
          <p:spPr bwMode="auto">
            <a:xfrm>
              <a:off x="425938" y="2636912"/>
              <a:ext cx="5370197" cy="72008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 anchorCtr="1"/>
            <a:lstStyle/>
            <a:p>
              <a:pPr algn="ctr"/>
              <a:r>
                <a:rPr lang="ru-RU" b="1" dirty="0">
                  <a:solidFill>
                    <a:schemeClr val="tx1"/>
                  </a:solidFill>
                </a:rPr>
                <a:t>Модернизация животноводческих объектов</a:t>
              </a:r>
            </a:p>
          </p:txBody>
        </p:sp>
        <p:sp>
          <p:nvSpPr>
            <p:cNvPr id="26" name="Стрелка вниз 25"/>
            <p:cNvSpPr/>
            <p:nvPr/>
          </p:nvSpPr>
          <p:spPr>
            <a:xfrm rot="16200000">
              <a:off x="5834508" y="3464061"/>
              <a:ext cx="720080" cy="648072"/>
            </a:xfrm>
            <a:prstGeom prst="down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 anchorCtr="1"/>
            <a:lstStyle/>
            <a:p>
              <a:pPr algn="ctr">
                <a:defRPr/>
              </a:pP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27" name="Стрелка вниз 26"/>
            <p:cNvSpPr/>
            <p:nvPr/>
          </p:nvSpPr>
          <p:spPr>
            <a:xfrm rot="16200000">
              <a:off x="5837992" y="4179352"/>
              <a:ext cx="720080" cy="648072"/>
            </a:xfrm>
            <a:prstGeom prst="down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 anchorCtr="1"/>
            <a:lstStyle/>
            <a:p>
              <a:pPr algn="ctr">
                <a:defRPr/>
              </a:pPr>
              <a:endParaRPr lang="ru-RU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Скругленный прямоугольник 1"/>
          <p:cNvSpPr/>
          <p:nvPr/>
        </p:nvSpPr>
        <p:spPr>
          <a:xfrm>
            <a:off x="6588224" y="2586180"/>
            <a:ext cx="2385028" cy="294033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Рост производства молока, продуктивности сельхозживотных</a:t>
            </a:r>
            <a:endParaRPr lang="ru-RU" dirty="0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2587674" y="1857877"/>
            <a:ext cx="4556112" cy="504056"/>
          </a:xfrm>
          <a:prstGeom prst="triangl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123728" y="1031358"/>
            <a:ext cx="5060168" cy="74145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Обеспечение потребностей населения в молоке и молочной продукции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345452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 bwMode="auto">
          <a:xfrm>
            <a:off x="4728170" y="2120008"/>
            <a:ext cx="4355975" cy="1007032"/>
          </a:xfrm>
          <a:prstGeom prst="roundRect">
            <a:avLst/>
          </a:prstGeom>
          <a:solidFill>
            <a:srgbClr val="CCECFF"/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i="1" dirty="0">
                <a:solidFill>
                  <a:prstClr val="black"/>
                </a:solidFill>
              </a:rPr>
              <a:t>модернизация и реконструкция животноводческого комплекса на 800 голов СХК «Атлашевский</a:t>
            </a:r>
            <a:r>
              <a:rPr lang="ru-RU" b="1" i="1" dirty="0" smtClean="0">
                <a:solidFill>
                  <a:prstClr val="black"/>
                </a:solidFill>
              </a:rPr>
              <a:t>» </a:t>
            </a:r>
            <a:endParaRPr lang="ru-RU" b="1" i="1" dirty="0">
              <a:solidFill>
                <a:prstClr val="black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 bwMode="auto">
          <a:xfrm>
            <a:off x="23751" y="1884731"/>
            <a:ext cx="4628599" cy="810488"/>
          </a:xfrm>
          <a:prstGeom prst="roundRect">
            <a:avLst/>
          </a:prstGeom>
          <a:solidFill>
            <a:srgbClr val="CCECFF"/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>
                <a:solidFill>
                  <a:prstClr val="black"/>
                </a:solidFill>
              </a:rPr>
              <a:t>строительство коровника на 1000 голов ОАО «Вурнарский мясокомбинат»</a:t>
            </a:r>
          </a:p>
        </p:txBody>
      </p:sp>
      <p:sp>
        <p:nvSpPr>
          <p:cNvPr id="21" name="Скругленный прямоугольник 20"/>
          <p:cNvSpPr/>
          <p:nvPr/>
        </p:nvSpPr>
        <p:spPr bwMode="auto">
          <a:xfrm>
            <a:off x="-25457" y="4770493"/>
            <a:ext cx="4654056" cy="1140744"/>
          </a:xfrm>
          <a:prstGeom prst="roundRect">
            <a:avLst/>
          </a:prstGeom>
          <a:solidFill>
            <a:srgbClr val="CCECFF"/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i="1" dirty="0">
                <a:solidFill>
                  <a:prstClr val="black"/>
                </a:solidFill>
              </a:rPr>
              <a:t>строительство телятника на 360 голов и покупка племенных нетелей ЗАО «Фирма «Акконд-агро</a:t>
            </a:r>
            <a:r>
              <a:rPr lang="ru-RU" b="1" i="1" dirty="0" smtClean="0">
                <a:solidFill>
                  <a:prstClr val="black"/>
                </a:solidFill>
              </a:rPr>
              <a:t>» </a:t>
            </a:r>
            <a:endParaRPr lang="ru-RU" b="1" i="1" dirty="0">
              <a:solidFill>
                <a:prstClr val="black"/>
              </a:solidFill>
            </a:endParaRPr>
          </a:p>
        </p:txBody>
      </p:sp>
      <p:sp>
        <p:nvSpPr>
          <p:cNvPr id="15" name="Номер слайда 4"/>
          <p:cNvSpPr txBox="1">
            <a:spLocks noGrp="1"/>
          </p:cNvSpPr>
          <p:nvPr/>
        </p:nvSpPr>
        <p:spPr bwMode="auto">
          <a:xfrm>
            <a:off x="8532813" y="6381750"/>
            <a:ext cx="477837" cy="360363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F1135BD5-E04E-4549-8C16-302FB71E2786}" type="slidenum">
              <a:rPr lang="ru-RU" b="1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89517" y="992249"/>
            <a:ext cx="8482214" cy="789050"/>
          </a:xfrm>
          <a:prstGeom prst="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ru-RU" sz="2400" b="1" i="1" kern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Georgia" panose="02040502050405020303" pitchFamily="18" charset="0"/>
              </a:rPr>
              <a:t>Строительство и реконструкция молочно-товарных ферм</a:t>
            </a:r>
            <a:endParaRPr lang="ru-RU" sz="2400" b="1" i="1" kern="0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14" name="Picture 5" descr="gerb_chuv"/>
          <p:cNvPicPr>
            <a:picLocks noChangeAspect="1" noChangeArrowheads="1" noCrop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89517" y="123015"/>
            <a:ext cx="848861" cy="869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 descr="D:\Users\agro31\Pictures\200px-Coat_of_Arms_of_the_Russian_Federation_2_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767" y="39415"/>
            <a:ext cx="853093" cy="93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 bwMode="auto">
          <a:xfrm>
            <a:off x="1259632" y="188640"/>
            <a:ext cx="6768752" cy="720080"/>
          </a:xfrm>
          <a:prstGeom prst="roundRect">
            <a:avLst>
              <a:gd name="adj" fmla="val 12377"/>
            </a:avLst>
          </a:prstGeom>
          <a:solidFill>
            <a:srgbClr val="FFCE33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82800" rIns="54000" bIns="828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C00000"/>
                </a:solidFill>
              </a:rPr>
              <a:t>Молочное животноводство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38914" name="Picture 2" descr="D:\Users\agro31\Pictures\Вурнарский мясокомбинат\FIL_7139_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920" y="3348978"/>
            <a:ext cx="2093105" cy="13919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</p:pic>
      <p:pic>
        <p:nvPicPr>
          <p:cNvPr id="38915" name="Picture 3" descr="D:\Users\agro31\Pictures\Акконд-Агро2\fil_1958_resiz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8" y="2993613"/>
            <a:ext cx="2304256" cy="1532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</p:pic>
      <p:pic>
        <p:nvPicPr>
          <p:cNvPr id="38916" name="Picture 4" descr="D:\Users\agro31\Pictures\Акконд-агро\1-52-bi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389" y="2993613"/>
            <a:ext cx="2124235" cy="1532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</p:pic>
      <p:sp>
        <p:nvSpPr>
          <p:cNvPr id="16" name="Скругленный прямоугольник 15"/>
          <p:cNvSpPr/>
          <p:nvPr/>
        </p:nvSpPr>
        <p:spPr bwMode="auto">
          <a:xfrm>
            <a:off x="4751920" y="5061176"/>
            <a:ext cx="4415829" cy="1140744"/>
          </a:xfrm>
          <a:prstGeom prst="roundRect">
            <a:avLst/>
          </a:prstGeom>
          <a:solidFill>
            <a:srgbClr val="CCECFF"/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i="1" dirty="0">
                <a:solidFill>
                  <a:prstClr val="black"/>
                </a:solidFill>
              </a:rPr>
              <a:t>строительство молочно-товарной фермы на 200 голов с доильным залом ООО «Агрофирма «Исток»</a:t>
            </a: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450" y="3348978"/>
            <a:ext cx="2093106" cy="13919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0258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Скругленный прямоугольник 25"/>
          <p:cNvSpPr/>
          <p:nvPr/>
        </p:nvSpPr>
        <p:spPr bwMode="auto">
          <a:xfrm>
            <a:off x="3052098" y="2732568"/>
            <a:ext cx="5840762" cy="1848040"/>
          </a:xfrm>
          <a:prstGeom prst="roundRect">
            <a:avLst>
              <a:gd name="adj" fmla="val 12377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82800" rIns="54000" bIns="82800"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Georgia" panose="02040502050405020303" pitchFamily="18" charset="0"/>
                <a:ea typeface="Times New Roman"/>
              </a:rPr>
              <a:t>В</a:t>
            </a:r>
            <a:r>
              <a:rPr lang="ru-RU" sz="2000" dirty="0" smtClean="0">
                <a:solidFill>
                  <a:schemeClr val="tx1"/>
                </a:solidFill>
                <a:latin typeface="Georgia" panose="02040502050405020303" pitchFamily="18" charset="0"/>
                <a:ea typeface="Times New Roman"/>
              </a:rPr>
              <a:t> 2014 году среднегодовой валовой </a:t>
            </a:r>
            <a:r>
              <a:rPr lang="ru-RU" sz="2000" dirty="0">
                <a:solidFill>
                  <a:schemeClr val="tx1"/>
                </a:solidFill>
                <a:latin typeface="Georgia" panose="02040502050405020303" pitchFamily="18" charset="0"/>
                <a:ea typeface="Times New Roman"/>
              </a:rPr>
              <a:t>сбор в хозяйствах всех </a:t>
            </a:r>
            <a:r>
              <a:rPr lang="ru-RU" sz="2000" dirty="0" smtClean="0">
                <a:solidFill>
                  <a:schemeClr val="tx1"/>
                </a:solidFill>
                <a:latin typeface="Georgia" panose="02040502050405020303" pitchFamily="18" charset="0"/>
                <a:ea typeface="Times New Roman"/>
              </a:rPr>
              <a:t>категорий составил: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u="sng" dirty="0" smtClean="0">
                <a:solidFill>
                  <a:schemeClr val="tx1"/>
                </a:solidFill>
                <a:latin typeface="Georgia" panose="02040502050405020303" pitchFamily="18" charset="0"/>
                <a:ea typeface="Times New Roman"/>
              </a:rPr>
              <a:t>Картофеля</a:t>
            </a:r>
            <a:r>
              <a:rPr lang="ru-RU" sz="2000" dirty="0" smtClean="0">
                <a:solidFill>
                  <a:schemeClr val="tx1"/>
                </a:solidFill>
                <a:latin typeface="Georgia" panose="02040502050405020303" pitchFamily="18" charset="0"/>
                <a:ea typeface="Times New Roman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  <a:ea typeface="Times New Roman"/>
              </a:rPr>
              <a:t>–</a:t>
            </a:r>
            <a:r>
              <a:rPr lang="ru-RU" sz="2000" dirty="0" smtClean="0">
                <a:solidFill>
                  <a:schemeClr val="tx1"/>
                </a:solidFill>
                <a:latin typeface="Georgia" panose="02040502050405020303" pitchFamily="18" charset="0"/>
                <a:ea typeface="Times New Roman"/>
              </a:rPr>
              <a:t>  </a:t>
            </a:r>
            <a:r>
              <a:rPr lang="ru-RU" sz="2000" b="1" dirty="0" smtClean="0">
                <a:solidFill>
                  <a:srgbClr val="FF0000"/>
                </a:solidFill>
                <a:latin typeface="Georgia" panose="02040502050405020303" pitchFamily="18" charset="0"/>
                <a:ea typeface="Times New Roman"/>
              </a:rPr>
              <a:t>580,3</a:t>
            </a:r>
            <a:r>
              <a:rPr lang="ru-RU" sz="2000" dirty="0" smtClean="0">
                <a:solidFill>
                  <a:schemeClr val="tx1"/>
                </a:solidFill>
                <a:latin typeface="Georgia" panose="02040502050405020303" pitchFamily="18" charset="0"/>
                <a:ea typeface="Times New Roman"/>
              </a:rPr>
              <a:t> тыс. тонн;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/>
                </a:solidFill>
                <a:latin typeface="Georgia" panose="02040502050405020303" pitchFamily="18" charset="0"/>
                <a:ea typeface="Times New Roman"/>
              </a:rPr>
              <a:t> </a:t>
            </a:r>
            <a:r>
              <a:rPr lang="ru-RU" sz="2000" u="sng" dirty="0" smtClean="0">
                <a:solidFill>
                  <a:schemeClr val="tx1"/>
                </a:solidFill>
                <a:latin typeface="Georgia" panose="02040502050405020303" pitchFamily="18" charset="0"/>
                <a:ea typeface="Times New Roman"/>
              </a:rPr>
              <a:t>Зерна</a:t>
            </a:r>
            <a:r>
              <a:rPr lang="ru-RU" sz="2000" dirty="0" smtClean="0">
                <a:solidFill>
                  <a:schemeClr val="tx1"/>
                </a:solidFill>
                <a:latin typeface="Georgia" panose="02040502050405020303" pitchFamily="18" charset="0"/>
                <a:ea typeface="Times New Roman"/>
              </a:rPr>
              <a:t> – </a:t>
            </a:r>
            <a:r>
              <a:rPr lang="ru-RU" sz="2000" b="1" dirty="0" smtClean="0">
                <a:solidFill>
                  <a:srgbClr val="FF0000"/>
                </a:solidFill>
                <a:latin typeface="Georgia" panose="02040502050405020303" pitchFamily="18" charset="0"/>
                <a:ea typeface="Times New Roman"/>
              </a:rPr>
              <a:t>554,2 </a:t>
            </a:r>
            <a:r>
              <a:rPr lang="ru-RU" sz="2000" dirty="0" smtClean="0">
                <a:solidFill>
                  <a:schemeClr val="tx1"/>
                </a:solidFill>
                <a:latin typeface="Georgia" panose="02040502050405020303" pitchFamily="18" charset="0"/>
                <a:ea typeface="Times New Roman"/>
              </a:rPr>
              <a:t>тыс. тонн;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u="sng" dirty="0" smtClean="0">
                <a:solidFill>
                  <a:schemeClr val="tx1"/>
                </a:solidFill>
                <a:latin typeface="Georgia" panose="02040502050405020303" pitchFamily="18" charset="0"/>
                <a:ea typeface="Times New Roman"/>
              </a:rPr>
              <a:t>Овощей</a:t>
            </a:r>
            <a:r>
              <a:rPr lang="ru-RU" sz="2000" dirty="0" smtClean="0">
                <a:solidFill>
                  <a:schemeClr val="tx1"/>
                </a:solidFill>
                <a:latin typeface="Georgia" panose="02040502050405020303" pitchFamily="18" charset="0"/>
                <a:ea typeface="Times New Roman"/>
              </a:rPr>
              <a:t> всех видов – </a:t>
            </a:r>
            <a:r>
              <a:rPr lang="ru-RU" sz="2000" b="1" dirty="0" smtClean="0">
                <a:solidFill>
                  <a:srgbClr val="FF0000"/>
                </a:solidFill>
                <a:latin typeface="Georgia" panose="02040502050405020303" pitchFamily="18" charset="0"/>
                <a:ea typeface="Times New Roman"/>
              </a:rPr>
              <a:t>143,9</a:t>
            </a:r>
            <a:r>
              <a:rPr lang="ru-RU" sz="2000" dirty="0" smtClean="0">
                <a:solidFill>
                  <a:schemeClr val="tx1"/>
                </a:solidFill>
                <a:latin typeface="Georgia" panose="02040502050405020303" pitchFamily="18" charset="0"/>
                <a:ea typeface="Times New Roman"/>
              </a:rPr>
              <a:t> тыс. тонн.</a:t>
            </a:r>
            <a:endParaRPr lang="ru-RU" sz="2000" b="1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pic>
        <p:nvPicPr>
          <p:cNvPr id="18" name="Picture 2" descr="D:\Users\agro31\Pictures\200px-Coat_of_Arms_of_the_Russian_Federation_2_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767" y="39415"/>
            <a:ext cx="853093" cy="93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кругленный прямоугольник 18"/>
          <p:cNvSpPr/>
          <p:nvPr/>
        </p:nvSpPr>
        <p:spPr bwMode="auto">
          <a:xfrm>
            <a:off x="1415031" y="116959"/>
            <a:ext cx="6624736" cy="701747"/>
          </a:xfrm>
          <a:prstGeom prst="roundRect">
            <a:avLst>
              <a:gd name="adj" fmla="val 12377"/>
            </a:avLst>
          </a:prstGeom>
          <a:solidFill>
            <a:srgbClr val="FFCE33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82800" rIns="54000" bIns="828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C00000"/>
                </a:solidFill>
              </a:rPr>
              <a:t>Растениеводство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0" name="Picture 5" descr="gerb_chuv"/>
          <p:cNvPicPr>
            <a:picLocks noChangeAspect="1" noChangeArrowheads="1" noCrop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51520" y="123015"/>
            <a:ext cx="848861" cy="869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 descr="P:\Фотоальбом\Фотки для журнала - Нацпроекты\Папка=1\P1010029.JPG"/>
          <p:cNvPicPr/>
          <p:nvPr/>
        </p:nvPicPr>
        <p:blipFill>
          <a:blip r:embed="rId5" cstate="print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26" y="4701289"/>
            <a:ext cx="2557381" cy="19353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5" name="Рисунок 14" descr="D:\Users\agro26\AppData\Local\Microsoft\Windows\Temporary Internet Files\Content.Outlook\L67P9VCF\DSCN8018 (2).jpg"/>
          <p:cNvPicPr/>
          <p:nvPr/>
        </p:nvPicPr>
        <p:blipFill>
          <a:blip r:embed="rId6" cstate="print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701289"/>
            <a:ext cx="2592288" cy="19353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7" cstate="print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228" y="4701289"/>
            <a:ext cx="2580415" cy="19353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Номер слайда 4"/>
          <p:cNvSpPr txBox="1">
            <a:spLocks noGrp="1"/>
          </p:cNvSpPr>
          <p:nvPr/>
        </p:nvSpPr>
        <p:spPr bwMode="auto">
          <a:xfrm>
            <a:off x="8605782" y="6353968"/>
            <a:ext cx="477837" cy="360363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2C743D-E551-4A22-93E9-89968A55F57F}" type="slidenum">
              <a:rPr kumimoji="0" lang="ru-RU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2050" name="Picture 2" descr="D:\Мои доки\регионы\Папка=1\Трактор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76" y="2732567"/>
            <a:ext cx="2558333" cy="18480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547" y="961118"/>
            <a:ext cx="2187155" cy="16403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92249"/>
            <a:ext cx="2184199" cy="16381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4943160" y="1027209"/>
            <a:ext cx="4190207" cy="1420619"/>
          </a:xfrm>
          <a:prstGeom prst="rect">
            <a:avLst/>
          </a:prstGeom>
          <a:solidFill>
            <a:srgbClr val="99CC00">
              <a:alpha val="27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62000" tIns="154800" rIns="162000" bIns="154800">
            <a:spAutoFit/>
          </a:bodyPr>
          <a:lstStyle/>
          <a:p>
            <a:pPr algn="ctr">
              <a:spcBef>
                <a:spcPts val="0"/>
              </a:spcBef>
              <a:buFont typeface="Wingdings" pitchFamily="2" charset="2"/>
              <a:buNone/>
            </a:pPr>
            <a:r>
              <a:rPr lang="ru-RU" altLang="ru-RU" sz="1600" b="1" u="sng" dirty="0">
                <a:solidFill>
                  <a:prstClr val="black"/>
                </a:solidFill>
                <a:latin typeface="Arial Cyr" pitchFamily="34" charset="0"/>
              </a:rPr>
              <a:t>В структуре сельскохозяйственного производства продукция</a:t>
            </a:r>
            <a:r>
              <a:rPr lang="ru-RU" altLang="ru-RU" sz="1400" b="1" dirty="0" smtClean="0">
                <a:solidFill>
                  <a:prstClr val="black"/>
                </a:solidFill>
                <a:latin typeface="Arial Cyr" pitchFamily="34" charset="0"/>
              </a:rPr>
              <a:t>:</a:t>
            </a:r>
          </a:p>
          <a:p>
            <a:pPr algn="ctr">
              <a:spcBef>
                <a:spcPts val="0"/>
              </a:spcBef>
              <a:buFont typeface="Wingdings" pitchFamily="2" charset="2"/>
              <a:buNone/>
            </a:pPr>
            <a:r>
              <a:rPr lang="ru-RU" altLang="ru-RU" b="1" dirty="0" smtClean="0">
                <a:solidFill>
                  <a:prstClr val="black"/>
                </a:solidFill>
                <a:latin typeface="Arial Cyr" pitchFamily="34" charset="0"/>
              </a:rPr>
              <a:t> </a:t>
            </a:r>
            <a:r>
              <a:rPr lang="ru-RU" altLang="ru-RU" sz="1600" b="1" dirty="0" smtClean="0">
                <a:solidFill>
                  <a:prstClr val="black"/>
                </a:solidFill>
                <a:latin typeface="Arial Cyr" pitchFamily="34" charset="0"/>
              </a:rPr>
              <a:t>растениеводства</a:t>
            </a:r>
            <a:r>
              <a:rPr lang="ru-RU" altLang="ru-RU" b="1" dirty="0" smtClean="0">
                <a:solidFill>
                  <a:prstClr val="black"/>
                </a:solidFill>
                <a:latin typeface="Arial Cyr" pitchFamily="34" charset="0"/>
              </a:rPr>
              <a:t> </a:t>
            </a:r>
            <a:r>
              <a:rPr lang="ru-RU" altLang="ru-RU" sz="1600" b="1" dirty="0" smtClean="0">
                <a:solidFill>
                  <a:prstClr val="black"/>
                </a:solidFill>
                <a:latin typeface="Arial Cyr" pitchFamily="34" charset="0"/>
              </a:rPr>
              <a:t>занимает </a:t>
            </a:r>
            <a:r>
              <a:rPr lang="ru-RU" altLang="ru-RU" b="1" dirty="0" smtClean="0">
                <a:solidFill>
                  <a:prstClr val="black"/>
                </a:solidFill>
                <a:latin typeface="Arial Cyr" pitchFamily="34" charset="0"/>
              </a:rPr>
              <a:t>– </a:t>
            </a:r>
            <a:r>
              <a:rPr lang="ru-RU" altLang="ru-RU" sz="2000" b="1" dirty="0" smtClean="0">
                <a:solidFill>
                  <a:srgbClr val="FF0000"/>
                </a:solidFill>
                <a:latin typeface="Arial Cyr" pitchFamily="34" charset="0"/>
              </a:rPr>
              <a:t>50,2%</a:t>
            </a:r>
            <a:r>
              <a:rPr lang="ru-RU" altLang="ru-RU" sz="2000" b="1" dirty="0" smtClean="0">
                <a:latin typeface="Arial Cyr" pitchFamily="34" charset="0"/>
              </a:rPr>
              <a:t>,</a:t>
            </a:r>
            <a:r>
              <a:rPr lang="ru-RU" altLang="ru-RU" sz="2000" b="1" dirty="0" smtClean="0">
                <a:solidFill>
                  <a:srgbClr val="FF0000"/>
                </a:solidFill>
                <a:latin typeface="Arial Cyr" pitchFamily="34" charset="0"/>
              </a:rPr>
              <a:t> </a:t>
            </a:r>
          </a:p>
          <a:p>
            <a:pPr algn="ctr">
              <a:spcBef>
                <a:spcPts val="0"/>
              </a:spcBef>
              <a:buFont typeface="Wingdings" pitchFamily="2" charset="2"/>
              <a:buNone/>
            </a:pPr>
            <a:r>
              <a:rPr lang="ru-RU" altLang="ru-RU" sz="1600" b="1" dirty="0">
                <a:solidFill>
                  <a:prstClr val="black"/>
                </a:solidFill>
                <a:latin typeface="Arial Cyr" pitchFamily="34" charset="0"/>
              </a:rPr>
              <a:t>животноводства </a:t>
            </a:r>
            <a:r>
              <a:rPr lang="ru-RU" altLang="ru-RU" b="1" dirty="0" smtClean="0">
                <a:solidFill>
                  <a:prstClr val="black"/>
                </a:solidFill>
                <a:latin typeface="Arial Cyr" pitchFamily="34" charset="0"/>
              </a:rPr>
              <a:t>–</a:t>
            </a:r>
            <a:r>
              <a:rPr lang="ru-RU" altLang="ru-RU" sz="2000" b="1" dirty="0" smtClean="0">
                <a:solidFill>
                  <a:srgbClr val="FF0000"/>
                </a:solidFill>
                <a:latin typeface="Arial Cyr" pitchFamily="34" charset="0"/>
              </a:rPr>
              <a:t> 49,8%</a:t>
            </a:r>
            <a:endParaRPr lang="ru-RU" altLang="ru-RU" sz="2000" b="1" dirty="0">
              <a:solidFill>
                <a:prstClr val="black"/>
              </a:solidFill>
              <a:latin typeface="Arial Cyr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3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/>
      <a:lstStyle>
        <a:defPPr marL="0" marR="0" indent="0" algn="r" defTabSz="914400" rtl="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1" i="0" u="none" strike="noStrike" kern="1200" cap="none" spc="0" normalizeH="0" baseline="0" noProof="0" smtClean="0">
            <a:ln>
              <a:noFill/>
            </a:ln>
            <a:solidFill>
              <a:schemeClr val="bg2">
                <a:lumMod val="75000"/>
              </a:schemeClr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txDef>
  </a:objectDefaults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1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1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1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1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36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pitchFamily="3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36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pitchFamily="32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формление по умолчанию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Оформление по умолчанию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Оформление по умолчанию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Оформление по умолчанию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719</TotalTime>
  <Words>793</Words>
  <Application>Microsoft Office PowerPoint</Application>
  <PresentationFormat>Экран (4:3)</PresentationFormat>
  <Paragraphs>138</Paragraphs>
  <Slides>18</Slides>
  <Notes>14</Notes>
  <HiddenSlides>0</HiddenSlides>
  <MMClips>0</MMClips>
  <ScaleCrop>false</ScaleCrop>
  <HeadingPairs>
    <vt:vector size="6" baseType="variant">
      <vt:variant>
        <vt:lpstr>Тема</vt:lpstr>
      </vt:variant>
      <vt:variant>
        <vt:i4>7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Тема Office</vt:lpstr>
      <vt:lpstr>1_Тема Office</vt:lpstr>
      <vt:lpstr>2_Тема Office</vt:lpstr>
      <vt:lpstr>Оформление по умолчанию</vt:lpstr>
      <vt:lpstr>3_Тема Office</vt:lpstr>
      <vt:lpstr>4_Оформление по умолчанию</vt:lpstr>
      <vt:lpstr>4_Тема Office</vt:lpstr>
      <vt:lpstr>Лист</vt:lpstr>
      <vt:lpstr>Диаграмма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Минсельхоз 29.</dc:creator>
  <cp:lastModifiedBy>Минсельхоз 31.</cp:lastModifiedBy>
  <cp:revision>56</cp:revision>
  <dcterms:created xsi:type="dcterms:W3CDTF">2015-06-19T05:15:30Z</dcterms:created>
  <dcterms:modified xsi:type="dcterms:W3CDTF">2015-06-23T06:32:16Z</dcterms:modified>
</cp:coreProperties>
</file>